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oboto"/>
      <p:regular r:id="rId26"/>
      <p:bold r:id="rId27"/>
      <p:italic r:id="rId28"/>
      <p:boldItalic r:id="rId29"/>
    </p:embeddedFont>
    <p:embeddedFont>
      <p:font typeface="Roboto Mon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FD11828-63F0-43F4-9B2E-2A6625480EFF}">
  <a:tblStyle styleId="{8FD11828-63F0-43F4-9B2E-2A6625480EF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regular.fntdata"/><Relationship Id="rId25" Type="http://schemas.openxmlformats.org/officeDocument/2006/relationships/slide" Target="slides/slide19.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Mono-bold.fntdata"/><Relationship Id="rId30" Type="http://schemas.openxmlformats.org/officeDocument/2006/relationships/font" Target="fonts/RobotoMono-regular.fntdata"/><Relationship Id="rId11" Type="http://schemas.openxmlformats.org/officeDocument/2006/relationships/slide" Target="slides/slide5.xml"/><Relationship Id="rId33" Type="http://schemas.openxmlformats.org/officeDocument/2006/relationships/font" Target="fonts/RobotoMono-boldItalic.fntdata"/><Relationship Id="rId10" Type="http://schemas.openxmlformats.org/officeDocument/2006/relationships/slide" Target="slides/slide4.xml"/><Relationship Id="rId32" Type="http://schemas.openxmlformats.org/officeDocument/2006/relationships/font" Target="fonts/RobotoMono-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nebraskawheat.gov/for-growers/wheat-production-handbook/wheat-growth-stages/"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nebraskawheat.gov/for-growers/wheat-production-handbook/wheat-growth-stages/"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nebraskawheat.gov/for-growers/wheat-production-handbook/wheat-growth-stages/" TargetMode="External"/><Relationship Id="rId3" Type="http://schemas.openxmlformats.org/officeDocument/2006/relationships/hyperlink" Target="https://cropwatch.unl.edu/winter-wheat-seeding-date-can-have-major-effect-yields#:~:text=The%20recommended%20seeding%20dates%20for,of%20research%20and%20farmer%20experience"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Thierry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0b6389a9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0b6389a9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Thierry</a:t>
            </a:r>
            <a:endParaRPr/>
          </a:p>
          <a:p>
            <a:pPr indent="0" lvl="0" marL="0" rtl="0" algn="l">
              <a:lnSpc>
                <a:spcPct val="115000"/>
              </a:lnSpc>
              <a:spcBef>
                <a:spcPts val="1200"/>
              </a:spcBef>
              <a:spcAft>
                <a:spcPts val="1200"/>
              </a:spcAft>
              <a:buClr>
                <a:schemeClr val="dk1"/>
              </a:buClr>
              <a:buSzPts val="1100"/>
              <a:buFont typeface="Arial"/>
              <a:buNone/>
            </a:pPr>
            <a:r>
              <a:rPr lang="en">
                <a:solidFill>
                  <a:srgbClr val="434343"/>
                </a:solidFill>
                <a:latin typeface="Roboto"/>
                <a:ea typeface="Roboto"/>
                <a:cs typeface="Roboto"/>
                <a:sym typeface="Roboto"/>
              </a:rPr>
              <a:t>Oto</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0f10f1873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30f10f1873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t/>
            </a:r>
            <a:endParaRPr>
              <a:solidFill>
                <a:srgbClr val="434343"/>
              </a:solidFill>
              <a:latin typeface="Roboto"/>
              <a:ea typeface="Roboto"/>
              <a:cs typeface="Roboto"/>
              <a:sym typeface="Robo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0b6389a97e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0b6389a97e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434343"/>
                </a:solidFill>
                <a:latin typeface="Roboto"/>
                <a:ea typeface="Roboto"/>
                <a:cs typeface="Roboto"/>
                <a:sym typeface="Roboto"/>
              </a:rPr>
              <a:t>Hamza</a:t>
            </a:r>
            <a:endParaRPr>
              <a:solidFill>
                <a:srgbClr val="434343"/>
              </a:solidFill>
              <a:latin typeface="Roboto"/>
              <a:ea typeface="Roboto"/>
              <a:cs typeface="Roboto"/>
              <a:sym typeface="Roboto"/>
            </a:endParaRPr>
          </a:p>
          <a:p>
            <a:pPr indent="0" lvl="0" marL="0" rtl="0" algn="l">
              <a:lnSpc>
                <a:spcPct val="115000"/>
              </a:lnSpc>
              <a:spcBef>
                <a:spcPts val="1200"/>
              </a:spcBef>
              <a:spcAft>
                <a:spcPts val="1200"/>
              </a:spcAft>
              <a:buClr>
                <a:schemeClr val="dk1"/>
              </a:buClr>
              <a:buSzPts val="1100"/>
              <a:buFont typeface="Arial"/>
              <a:buNone/>
            </a:pPr>
            <a:r>
              <a:t/>
            </a:r>
            <a:endParaRPr>
              <a:solidFill>
                <a:srgbClr val="434343"/>
              </a:solidFill>
              <a:latin typeface="Roboto"/>
              <a:ea typeface="Roboto"/>
              <a:cs typeface="Roboto"/>
              <a:sym typeface="Roboto"/>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0b6389a97e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30b6389a97e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434343"/>
                </a:solidFill>
                <a:latin typeface="Roboto"/>
                <a:ea typeface="Roboto"/>
                <a:cs typeface="Roboto"/>
                <a:sym typeface="Roboto"/>
              </a:rPr>
              <a:t>Oto</a:t>
            </a:r>
            <a:endParaRPr>
              <a:solidFill>
                <a:srgbClr val="434343"/>
              </a:solidFill>
              <a:latin typeface="Roboto"/>
              <a:ea typeface="Roboto"/>
              <a:cs typeface="Roboto"/>
              <a:sym typeface="Roboto"/>
            </a:endParaRPr>
          </a:p>
          <a:p>
            <a:pPr indent="0" lvl="0" marL="0" rtl="0" algn="l">
              <a:lnSpc>
                <a:spcPct val="115000"/>
              </a:lnSpc>
              <a:spcBef>
                <a:spcPts val="1200"/>
              </a:spcBef>
              <a:spcAft>
                <a:spcPts val="1200"/>
              </a:spcAft>
              <a:buClr>
                <a:schemeClr val="dk1"/>
              </a:buClr>
              <a:buSzPts val="1100"/>
              <a:buFont typeface="Arial"/>
              <a:buNone/>
            </a:pPr>
            <a:r>
              <a:t/>
            </a:r>
            <a:endParaRPr>
              <a:solidFill>
                <a:srgbClr val="434343"/>
              </a:solidFill>
              <a:latin typeface="Roboto"/>
              <a:ea typeface="Roboto"/>
              <a:cs typeface="Roboto"/>
              <a:sym typeface="Roboto"/>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0b6389a97e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0b6389a97e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d4ec273435_3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d4ec273435_3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0c656f57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0c656f57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0b07bf3c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30b07bf3c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https://nebraskawheat.gov/for-growers/wheat-production-handbook/wheat-growth-stages/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sz="1000">
                <a:solidFill>
                  <a:srgbClr val="222222"/>
                </a:solidFill>
                <a:highlight>
                  <a:srgbClr val="FFFFFF"/>
                </a:highlight>
              </a:rPr>
              <a:t>Wang, S., Rao, Y., Chen, J., Liu, L. and Wang, W., 2021. Adopting “difference-in-differences” method to monitor crop response to agrometeorological hazards with satellite data: a case study of dry-hot wind. </a:t>
            </a:r>
            <a:r>
              <a:rPr i="1" lang="en" sz="1000">
                <a:solidFill>
                  <a:srgbClr val="222222"/>
                </a:solidFill>
                <a:highlight>
                  <a:srgbClr val="FFFFFF"/>
                </a:highlight>
              </a:rPr>
              <a:t>Remote Sensing</a:t>
            </a:r>
            <a:r>
              <a:rPr lang="en" sz="1000">
                <a:solidFill>
                  <a:srgbClr val="222222"/>
                </a:solidFill>
                <a:highlight>
                  <a:srgbClr val="FFFFFF"/>
                </a:highlight>
              </a:rPr>
              <a:t>, </a:t>
            </a:r>
            <a:r>
              <a:rPr i="1" lang="en" sz="1000">
                <a:solidFill>
                  <a:srgbClr val="222222"/>
                </a:solidFill>
                <a:highlight>
                  <a:srgbClr val="FFFFFF"/>
                </a:highlight>
              </a:rPr>
              <a:t>13</a:t>
            </a:r>
            <a:r>
              <a:rPr lang="en" sz="1000">
                <a:solidFill>
                  <a:srgbClr val="222222"/>
                </a:solidFill>
                <a:highlight>
                  <a:srgbClr val="FFFFFF"/>
                </a:highlight>
              </a:rPr>
              <a:t>(3), p.482.</a:t>
            </a:r>
            <a:endParaRPr sz="1000">
              <a:solidFill>
                <a:srgbClr val="222222"/>
              </a:solidFill>
              <a:highlight>
                <a:srgbClr val="FFFFFF"/>
              </a:highlight>
            </a:endParaRPr>
          </a:p>
          <a:p>
            <a:pPr indent="0" lvl="0" marL="0" rtl="0" algn="l">
              <a:spcBef>
                <a:spcPts val="0"/>
              </a:spcBef>
              <a:spcAft>
                <a:spcPts val="0"/>
              </a:spcAft>
              <a:buNone/>
            </a:pPr>
            <a:r>
              <a:t/>
            </a:r>
            <a:endParaRPr sz="1000">
              <a:solidFill>
                <a:srgbClr val="222222"/>
              </a:solidFill>
              <a:highlight>
                <a:srgbClr val="FFFFFF"/>
              </a:highlight>
            </a:endParaRPr>
          </a:p>
          <a:p>
            <a:pPr indent="0" lvl="0" marL="0" rtl="0" algn="l">
              <a:spcBef>
                <a:spcPts val="0"/>
              </a:spcBef>
              <a:spcAft>
                <a:spcPts val="0"/>
              </a:spcAft>
              <a:buNone/>
            </a:pPr>
            <a:r>
              <a:rPr lang="en" sz="1000">
                <a:solidFill>
                  <a:srgbClr val="222222"/>
                </a:solidFill>
                <a:highlight>
                  <a:srgbClr val="FFFFFF"/>
                </a:highlight>
              </a:rPr>
              <a:t>Heuer, G.R., Heermann, D.F., McKee, T.B. and Benci, J.F., 1978. Predicting winter wheat phenology using temperature and photoperiod (Master's thesis, Colorado State University).</a:t>
            </a:r>
            <a:endParaRPr sz="1000">
              <a:solidFill>
                <a:srgbClr val="222222"/>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0f10f1873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0f10f1873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d4ec273435_34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d4ec273435_34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0b6389a97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0b6389a97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Thierry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https://pixabay.com/photos/wheat-wheatfields-countryside-field-4923135/</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0b6389a97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0b6389a97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Thierry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0ae0a10f30_2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0ae0a10f30_2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Thierry</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https://nebraskawheat.gov/for-growers/wheat-production-handbook/wheat-growth-stages/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sz="1000">
                <a:solidFill>
                  <a:srgbClr val="222222"/>
                </a:solidFill>
                <a:highlight>
                  <a:srgbClr val="FFFFFF"/>
                </a:highlight>
              </a:rPr>
              <a:t>Wang, S., Rao, Y., Chen, J., Liu, L. and Wang, W., 2021. Adopting “difference-in-differences” method to monitor crop response to agrometeorological hazards with satellite data: a case study of dry-hot wind. </a:t>
            </a:r>
            <a:r>
              <a:rPr i="1" lang="en" sz="1000">
                <a:solidFill>
                  <a:srgbClr val="222222"/>
                </a:solidFill>
                <a:highlight>
                  <a:srgbClr val="FFFFFF"/>
                </a:highlight>
              </a:rPr>
              <a:t>Remote Sensing</a:t>
            </a:r>
            <a:r>
              <a:rPr lang="en" sz="1000">
                <a:solidFill>
                  <a:srgbClr val="222222"/>
                </a:solidFill>
                <a:highlight>
                  <a:srgbClr val="FFFFFF"/>
                </a:highlight>
              </a:rPr>
              <a:t>, </a:t>
            </a:r>
            <a:r>
              <a:rPr i="1" lang="en" sz="1000">
                <a:solidFill>
                  <a:srgbClr val="222222"/>
                </a:solidFill>
                <a:highlight>
                  <a:srgbClr val="FFFFFF"/>
                </a:highlight>
              </a:rPr>
              <a:t>13</a:t>
            </a:r>
            <a:r>
              <a:rPr lang="en" sz="1000">
                <a:solidFill>
                  <a:srgbClr val="222222"/>
                </a:solidFill>
                <a:highlight>
                  <a:srgbClr val="FFFFFF"/>
                </a:highlight>
              </a:rPr>
              <a:t>(3), p.482.</a:t>
            </a:r>
            <a:endParaRPr sz="1000">
              <a:solidFill>
                <a:srgbClr val="222222"/>
              </a:solidFill>
              <a:highlight>
                <a:srgbClr val="FFFFFF"/>
              </a:highlight>
            </a:endParaRPr>
          </a:p>
          <a:p>
            <a:pPr indent="0" lvl="0" marL="0" rtl="0" algn="l">
              <a:spcBef>
                <a:spcPts val="0"/>
              </a:spcBef>
              <a:spcAft>
                <a:spcPts val="0"/>
              </a:spcAft>
              <a:buNone/>
            </a:pPr>
            <a:r>
              <a:t/>
            </a:r>
            <a:endParaRPr sz="1000">
              <a:solidFill>
                <a:srgbClr val="222222"/>
              </a:solidFill>
              <a:highlight>
                <a:srgbClr val="FFFFFF"/>
              </a:highlight>
            </a:endParaRPr>
          </a:p>
          <a:p>
            <a:pPr indent="0" lvl="0" marL="0" rtl="0" algn="l">
              <a:spcBef>
                <a:spcPts val="0"/>
              </a:spcBef>
              <a:spcAft>
                <a:spcPts val="0"/>
              </a:spcAft>
              <a:buNone/>
            </a:pPr>
            <a:r>
              <a:rPr lang="en" sz="1000">
                <a:solidFill>
                  <a:srgbClr val="222222"/>
                </a:solidFill>
                <a:highlight>
                  <a:srgbClr val="FFFFFF"/>
                </a:highlight>
              </a:rPr>
              <a:t>Heuer, G.R., Heermann, D.F., McKee, T.B. and Benci, J.F., 1978. Predicting winter wheat phenology using temperature and photoperiod (Master's thesis, Colorado State University).</a:t>
            </a:r>
            <a:endParaRPr sz="1000">
              <a:solidFill>
                <a:srgbClr val="222222"/>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09b91ba2a4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09b91ba2a4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Hamza</a:t>
            </a:r>
            <a:endParaRPr sz="1000">
              <a:solidFill>
                <a:srgbClr val="434343"/>
              </a:solidFill>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09b91ba2a4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09b91ba2a4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Hamza</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https://nebraskawheat.gov/for-growers/wheat-production-handbook/wheat-growth-stages/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3"/>
              </a:rPr>
              <a:t>https://cropwatch.unl.edu/winter-wheat-seeding-date-can-have-major-effect-yields#:~:text=The%20recommended%20seeding%20dates%20for,of%20research%20and%20farmer%20experience</a:t>
            </a:r>
            <a:r>
              <a:rPr lang="en"/>
              <a:t>.</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d4ec273435_1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d4ec273435_1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0b6389a97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0b6389a97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434343"/>
                </a:solidFill>
                <a:latin typeface="Roboto"/>
                <a:ea typeface="Roboto"/>
                <a:cs typeface="Roboto"/>
                <a:sym typeface="Roboto"/>
              </a:rPr>
              <a:t>Oto</a:t>
            </a:r>
            <a:endParaRPr>
              <a:solidFill>
                <a:srgbClr val="434343"/>
              </a:solidFill>
              <a:latin typeface="Roboto"/>
              <a:ea typeface="Roboto"/>
              <a:cs typeface="Roboto"/>
              <a:sym typeface="Roboto"/>
            </a:endParaRPr>
          </a:p>
          <a:p>
            <a:pPr indent="0" lvl="0" marL="0" rtl="0" algn="l">
              <a:spcBef>
                <a:spcPts val="12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d4ec273435_14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d4ec273435_1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4.png"/><Relationship Id="rId4" Type="http://schemas.openxmlformats.org/officeDocument/2006/relationships/image" Target="../media/image15.png"/><Relationship Id="rId5" Type="http://schemas.openxmlformats.org/officeDocument/2006/relationships/image" Target="../media/image6.png"/><Relationship Id="rId6" Type="http://schemas.openxmlformats.org/officeDocument/2006/relationships/image" Target="../media/image10.png"/><Relationship Id="rId7"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33.png"/><Relationship Id="rId5" Type="http://schemas.openxmlformats.org/officeDocument/2006/relationships/image" Target="../media/image19.png"/><Relationship Id="rId6" Type="http://schemas.openxmlformats.org/officeDocument/2006/relationships/image" Target="../media/image29.png"/><Relationship Id="rId7"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23.png"/><Relationship Id="rId5" Type="http://schemas.openxmlformats.org/officeDocument/2006/relationships/image" Target="../media/image18.png"/><Relationship Id="rId6" Type="http://schemas.openxmlformats.org/officeDocument/2006/relationships/image" Target="../media/image14.png"/><Relationship Id="rId7" Type="http://schemas.openxmlformats.org/officeDocument/2006/relationships/image" Target="../media/image20.png"/><Relationship Id="rId8" Type="http://schemas.openxmlformats.org/officeDocument/2006/relationships/image" Target="../media/image3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5.png"/><Relationship Id="rId4" Type="http://schemas.openxmlformats.org/officeDocument/2006/relationships/image" Target="../media/image32.png"/><Relationship Id="rId5" Type="http://schemas.openxmlformats.org/officeDocument/2006/relationships/image" Target="../media/image28.png"/><Relationship Id="rId6" Type="http://schemas.openxmlformats.org/officeDocument/2006/relationships/image" Target="../media/image27.png"/><Relationship Id="rId7" Type="http://schemas.openxmlformats.org/officeDocument/2006/relationships/image" Target="../media/image31.png"/><Relationship Id="rId8"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3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7.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7.png"/><Relationship Id="rId4" Type="http://schemas.openxmlformats.org/officeDocument/2006/relationships/image" Target="../media/image34.png"/><Relationship Id="rId5" Type="http://schemas.openxmlformats.org/officeDocument/2006/relationships/image" Target="../media/image33.png"/><Relationship Id="rId6" Type="http://schemas.openxmlformats.org/officeDocument/2006/relationships/image" Target="../media/image3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6.png"/><Relationship Id="rId4" Type="http://schemas.openxmlformats.org/officeDocument/2006/relationships/image" Target="../media/image2.png"/><Relationship Id="rId5"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998378"/>
            <a:ext cx="8222100" cy="1615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“Wheat” does it all mean?</a:t>
            </a:r>
            <a:endParaRPr/>
          </a:p>
          <a:p>
            <a:pPr indent="0" lvl="0" marL="0" rtl="0" algn="l">
              <a:spcBef>
                <a:spcPts val="0"/>
              </a:spcBef>
              <a:spcAft>
                <a:spcPts val="0"/>
              </a:spcAft>
              <a:buNone/>
            </a:pPr>
            <a:r>
              <a:t/>
            </a:r>
            <a:endParaRPr/>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Tim, Hamza, Thierry, Oto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22"/>
          <p:cNvPicPr preferRelativeResize="0"/>
          <p:nvPr/>
        </p:nvPicPr>
        <p:blipFill>
          <a:blip r:embed="rId3">
            <a:alphaModFix/>
          </a:blip>
          <a:stretch>
            <a:fillRect/>
          </a:stretch>
        </p:blipFill>
        <p:spPr>
          <a:xfrm>
            <a:off x="5479975" y="63250"/>
            <a:ext cx="3494501" cy="3185548"/>
          </a:xfrm>
          <a:prstGeom prst="rect">
            <a:avLst/>
          </a:prstGeom>
          <a:noFill/>
          <a:ln>
            <a:noFill/>
          </a:ln>
        </p:spPr>
      </p:pic>
      <p:sp>
        <p:nvSpPr>
          <p:cNvPr id="166" name="Google Shape;166;p22"/>
          <p:cNvSpPr txBox="1"/>
          <p:nvPr>
            <p:ph type="title"/>
          </p:nvPr>
        </p:nvSpPr>
        <p:spPr>
          <a:xfrm>
            <a:off x="225025" y="63250"/>
            <a:ext cx="4213800" cy="45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00"/>
              <a:t>RF - (Scikit learn version)</a:t>
            </a:r>
            <a:endParaRPr sz="2500"/>
          </a:p>
        </p:txBody>
      </p:sp>
      <p:graphicFrame>
        <p:nvGraphicFramePr>
          <p:cNvPr id="167" name="Google Shape;167;p22"/>
          <p:cNvGraphicFramePr/>
          <p:nvPr/>
        </p:nvGraphicFramePr>
        <p:xfrm>
          <a:off x="116825" y="3602150"/>
          <a:ext cx="3000000" cy="3000000"/>
        </p:xfrm>
        <a:graphic>
          <a:graphicData uri="http://schemas.openxmlformats.org/drawingml/2006/table">
            <a:tbl>
              <a:tblPr>
                <a:noFill/>
                <a:tableStyleId>{8FD11828-63F0-43F4-9B2E-2A6625480EFF}</a:tableStyleId>
              </a:tblPr>
              <a:tblGrid>
                <a:gridCol w="788900"/>
                <a:gridCol w="1002775"/>
                <a:gridCol w="2530400"/>
                <a:gridCol w="1607625"/>
              </a:tblGrid>
              <a:tr h="505000">
                <a:tc>
                  <a:txBody>
                    <a:bodyPr/>
                    <a:lstStyle/>
                    <a:p>
                      <a:pPr indent="0" lvl="0" marL="0" rtl="0" algn="l">
                        <a:spcBef>
                          <a:spcPts val="0"/>
                        </a:spcBef>
                        <a:spcAft>
                          <a:spcPts val="0"/>
                        </a:spcAft>
                        <a:buNone/>
                      </a:pPr>
                      <a:r>
                        <a:rPr lang="en" sz="1000"/>
                        <a:t>Evaluation</a:t>
                      </a:r>
                      <a:r>
                        <a:rPr lang="en" sz="1000"/>
                        <a:t> metrics </a:t>
                      </a:r>
                      <a:endParaRPr sz="1000"/>
                    </a:p>
                  </a:txBody>
                  <a:tcPr marT="91425" marB="91425" marR="91425" marL="91425">
                    <a:solidFill>
                      <a:srgbClr val="EFEFEF"/>
                    </a:solidFill>
                  </a:tcPr>
                </a:tc>
                <a:tc>
                  <a:txBody>
                    <a:bodyPr/>
                    <a:lstStyle/>
                    <a:p>
                      <a:pPr indent="0" lvl="0" marL="0" rtl="0" algn="l">
                        <a:spcBef>
                          <a:spcPts val="0"/>
                        </a:spcBef>
                        <a:spcAft>
                          <a:spcPts val="0"/>
                        </a:spcAft>
                        <a:buNone/>
                      </a:pPr>
                      <a:r>
                        <a:rPr lang="en" sz="1000"/>
                        <a:t>Training</a:t>
                      </a:r>
                      <a:endParaRPr sz="1000"/>
                    </a:p>
                  </a:txBody>
                  <a:tcPr marT="91425" marB="91425" marR="91425" marL="91425">
                    <a:solidFill>
                      <a:srgbClr val="EFEFEF"/>
                    </a:solidFill>
                  </a:tcPr>
                </a:tc>
                <a:tc>
                  <a:txBody>
                    <a:bodyPr/>
                    <a:lstStyle/>
                    <a:p>
                      <a:pPr indent="0" lvl="0" marL="0" rtl="0" algn="l">
                        <a:spcBef>
                          <a:spcPts val="0"/>
                        </a:spcBef>
                        <a:spcAft>
                          <a:spcPts val="0"/>
                        </a:spcAft>
                        <a:buNone/>
                      </a:pPr>
                      <a:r>
                        <a:rPr lang="en" sz="1000"/>
                        <a:t>Testing</a:t>
                      </a:r>
                      <a:endParaRPr sz="1000"/>
                    </a:p>
                  </a:txBody>
                  <a:tcPr marT="91425" marB="91425" marR="91425" marL="91425">
                    <a:solidFill>
                      <a:srgbClr val="EFEFEF"/>
                    </a:solidFill>
                  </a:tcPr>
                </a:tc>
                <a:tc>
                  <a:txBody>
                    <a:bodyPr/>
                    <a:lstStyle/>
                    <a:p>
                      <a:pPr indent="0" lvl="0" marL="0" rtl="0" algn="l">
                        <a:spcBef>
                          <a:spcPts val="0"/>
                        </a:spcBef>
                        <a:spcAft>
                          <a:spcPts val="0"/>
                        </a:spcAft>
                        <a:buNone/>
                      </a:pPr>
                      <a:r>
                        <a:rPr lang="en" sz="1000"/>
                        <a:t>Validation</a:t>
                      </a:r>
                      <a:endParaRPr sz="1000"/>
                    </a:p>
                  </a:txBody>
                  <a:tcPr marT="91425" marB="91425" marR="91425" marL="91425">
                    <a:solidFill>
                      <a:srgbClr val="EFEFEF"/>
                    </a:solidFill>
                  </a:tcPr>
                </a:tc>
              </a:tr>
              <a:tr h="276975">
                <a:tc>
                  <a:txBody>
                    <a:bodyPr/>
                    <a:lstStyle/>
                    <a:p>
                      <a:pPr indent="0" lvl="0" marL="0" rtl="0" algn="l">
                        <a:lnSpc>
                          <a:spcPct val="115000"/>
                        </a:lnSpc>
                        <a:spcBef>
                          <a:spcPts val="0"/>
                        </a:spcBef>
                        <a:spcAft>
                          <a:spcPts val="1200"/>
                        </a:spcAft>
                        <a:buNone/>
                      </a:pPr>
                      <a:r>
                        <a:rPr lang="en" sz="1000"/>
                        <a:t>Accuracy</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00"/>
                        <a:t>0.951</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00"/>
                        <a:t>0.951</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00"/>
                        <a:t>0.973</a:t>
                      </a:r>
                      <a:endParaRPr sz="1000"/>
                    </a:p>
                  </a:txBody>
                  <a:tcPr marT="91425" marB="91425" marR="91425" marL="91425">
                    <a:solidFill>
                      <a:schemeClr val="lt1"/>
                    </a:solidFill>
                  </a:tcPr>
                </a:tc>
              </a:tr>
              <a:tr h="276975">
                <a:tc>
                  <a:txBody>
                    <a:bodyPr/>
                    <a:lstStyle/>
                    <a:p>
                      <a:pPr indent="0" lvl="0" marL="0" rtl="0" algn="l">
                        <a:spcBef>
                          <a:spcPts val="0"/>
                        </a:spcBef>
                        <a:spcAft>
                          <a:spcPts val="0"/>
                        </a:spcAft>
                        <a:buNone/>
                      </a:pPr>
                      <a:r>
                        <a:rPr lang="en" sz="1000"/>
                        <a:t>Precision</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00"/>
                        <a:t>0.959</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00"/>
                        <a:t>0.959</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00"/>
                        <a:t>0.966</a:t>
                      </a:r>
                      <a:endParaRPr sz="1000"/>
                    </a:p>
                  </a:txBody>
                  <a:tcPr marT="91425" marB="91425" marR="91425" marL="91425">
                    <a:solidFill>
                      <a:schemeClr val="lt1"/>
                    </a:solidFill>
                  </a:tcPr>
                </a:tc>
              </a:tr>
              <a:tr h="276975">
                <a:tc>
                  <a:txBody>
                    <a:bodyPr/>
                    <a:lstStyle/>
                    <a:p>
                      <a:pPr indent="0" lvl="0" marL="0" rtl="0" algn="l">
                        <a:spcBef>
                          <a:spcPts val="0"/>
                        </a:spcBef>
                        <a:spcAft>
                          <a:spcPts val="0"/>
                        </a:spcAft>
                        <a:buNone/>
                      </a:pPr>
                      <a:r>
                        <a:rPr lang="en" sz="1000"/>
                        <a:t>F1-Score</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00"/>
                        <a:t>0.950</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00"/>
                        <a:t>0.950</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00"/>
                        <a:t>0.973</a:t>
                      </a:r>
                      <a:endParaRPr sz="1000"/>
                    </a:p>
                  </a:txBody>
                  <a:tcPr marT="91425" marB="91425" marR="91425" marL="91425">
                    <a:solidFill>
                      <a:schemeClr val="lt1"/>
                    </a:solidFill>
                  </a:tcPr>
                </a:tc>
              </a:tr>
            </a:tbl>
          </a:graphicData>
        </a:graphic>
      </p:graphicFrame>
      <p:pic>
        <p:nvPicPr>
          <p:cNvPr id="168" name="Google Shape;168;p22"/>
          <p:cNvPicPr preferRelativeResize="0"/>
          <p:nvPr/>
        </p:nvPicPr>
        <p:blipFill>
          <a:blip r:embed="rId4">
            <a:alphaModFix/>
          </a:blip>
          <a:stretch>
            <a:fillRect/>
          </a:stretch>
        </p:blipFill>
        <p:spPr>
          <a:xfrm>
            <a:off x="3996175" y="2332395"/>
            <a:ext cx="1483800" cy="1164206"/>
          </a:xfrm>
          <a:prstGeom prst="rect">
            <a:avLst/>
          </a:prstGeom>
          <a:noFill/>
          <a:ln>
            <a:noFill/>
          </a:ln>
        </p:spPr>
      </p:pic>
      <p:sp>
        <p:nvSpPr>
          <p:cNvPr id="169" name="Google Shape;169;p22"/>
          <p:cNvSpPr txBox="1"/>
          <p:nvPr>
            <p:ph idx="1" type="body"/>
          </p:nvPr>
        </p:nvSpPr>
        <p:spPr>
          <a:xfrm>
            <a:off x="19150" y="474375"/>
            <a:ext cx="4113600" cy="30741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b="1" lang="en" sz="3800"/>
              <a:t>Model </a:t>
            </a:r>
            <a:r>
              <a:rPr b="1" lang="en" sz="3800"/>
              <a:t>parameters</a:t>
            </a:r>
            <a:r>
              <a:rPr b="1" lang="en" sz="3800"/>
              <a:t> </a:t>
            </a:r>
            <a:r>
              <a:rPr b="1" lang="en" sz="3800"/>
              <a:t>Tested</a:t>
            </a:r>
            <a:r>
              <a:rPr b="1" lang="en" sz="3800"/>
              <a:t>:</a:t>
            </a:r>
            <a:endParaRPr b="1" sz="3800"/>
          </a:p>
          <a:p>
            <a:pPr indent="0" lvl="0" marL="0" rtl="0" algn="l">
              <a:lnSpc>
                <a:spcPct val="135714"/>
              </a:lnSpc>
              <a:spcBef>
                <a:spcPts val="1200"/>
              </a:spcBef>
              <a:spcAft>
                <a:spcPts val="0"/>
              </a:spcAft>
              <a:buNone/>
            </a:pPr>
            <a:r>
              <a:rPr lang="en" sz="3423">
                <a:solidFill>
                  <a:srgbClr val="000000"/>
                </a:solidFill>
                <a:highlight>
                  <a:srgbClr val="F7F7F7"/>
                </a:highlight>
                <a:latin typeface="Courier New"/>
                <a:ea typeface="Courier New"/>
                <a:cs typeface="Courier New"/>
                <a:sym typeface="Courier New"/>
              </a:rPr>
              <a:t>param_grid = </a:t>
            </a:r>
            <a:r>
              <a:rPr lang="en" sz="3423">
                <a:solidFill>
                  <a:srgbClr val="212121"/>
                </a:solidFill>
                <a:highlight>
                  <a:srgbClr val="F7F7F7"/>
                </a:highlight>
                <a:latin typeface="Courier New"/>
                <a:ea typeface="Courier New"/>
                <a:cs typeface="Courier New"/>
                <a:sym typeface="Courier New"/>
              </a:rPr>
              <a:t>{</a:t>
            </a:r>
            <a:r>
              <a:rPr lang="en" sz="3423">
                <a:solidFill>
                  <a:srgbClr val="A31515"/>
                </a:solidFill>
                <a:highlight>
                  <a:srgbClr val="F7F7F7"/>
                </a:highlight>
                <a:latin typeface="Courier New"/>
                <a:ea typeface="Courier New"/>
                <a:cs typeface="Courier New"/>
                <a:sym typeface="Courier New"/>
              </a:rPr>
              <a:t>'criterion'</a:t>
            </a:r>
            <a:r>
              <a:rPr lang="en" sz="3423">
                <a:solidFill>
                  <a:srgbClr val="212121"/>
                </a:solidFill>
                <a:highlight>
                  <a:srgbClr val="F7F7F7"/>
                </a:highlight>
                <a:latin typeface="Courier New"/>
                <a:ea typeface="Courier New"/>
                <a:cs typeface="Courier New"/>
                <a:sym typeface="Courier New"/>
              </a:rPr>
              <a:t>:</a:t>
            </a:r>
            <a:r>
              <a:rPr lang="en" sz="3423">
                <a:solidFill>
                  <a:srgbClr val="000000"/>
                </a:solidFill>
                <a:highlight>
                  <a:srgbClr val="F7F7F7"/>
                </a:highlight>
                <a:latin typeface="Courier New"/>
                <a:ea typeface="Courier New"/>
                <a:cs typeface="Courier New"/>
                <a:sym typeface="Courier New"/>
              </a:rPr>
              <a:t> </a:t>
            </a:r>
            <a:r>
              <a:rPr lang="en" sz="3423">
                <a:solidFill>
                  <a:srgbClr val="FF00FF"/>
                </a:solidFill>
                <a:highlight>
                  <a:srgbClr val="F7F7F7"/>
                </a:highlight>
                <a:latin typeface="Courier New"/>
                <a:ea typeface="Courier New"/>
                <a:cs typeface="Courier New"/>
                <a:sym typeface="Courier New"/>
              </a:rPr>
              <a:t>[</a:t>
            </a:r>
            <a:r>
              <a:rPr lang="en" sz="3423">
                <a:solidFill>
                  <a:srgbClr val="A31515"/>
                </a:solidFill>
                <a:highlight>
                  <a:srgbClr val="F7F7F7"/>
                </a:highlight>
                <a:latin typeface="Courier New"/>
                <a:ea typeface="Courier New"/>
                <a:cs typeface="Courier New"/>
                <a:sym typeface="Courier New"/>
              </a:rPr>
              <a:t>'gini'</a:t>
            </a:r>
            <a:r>
              <a:rPr lang="en" sz="3423">
                <a:solidFill>
                  <a:srgbClr val="E69138"/>
                </a:solidFill>
                <a:highlight>
                  <a:srgbClr val="F7F7F7"/>
                </a:highlight>
                <a:latin typeface="Courier New"/>
                <a:ea typeface="Courier New"/>
                <a:cs typeface="Courier New"/>
                <a:sym typeface="Courier New"/>
              </a:rPr>
              <a:t>, </a:t>
            </a:r>
            <a:r>
              <a:rPr lang="en" sz="3423">
                <a:solidFill>
                  <a:srgbClr val="A31515"/>
                </a:solidFill>
                <a:highlight>
                  <a:srgbClr val="F7F7F7"/>
                </a:highlight>
                <a:latin typeface="Courier New"/>
                <a:ea typeface="Courier New"/>
                <a:cs typeface="Courier New"/>
                <a:sym typeface="Courier New"/>
              </a:rPr>
              <a:t>'entropy'</a:t>
            </a:r>
            <a:r>
              <a:rPr lang="en" sz="3423">
                <a:solidFill>
                  <a:srgbClr val="E69138"/>
                </a:solidFill>
                <a:highlight>
                  <a:srgbClr val="F7F7F7"/>
                </a:highlight>
                <a:latin typeface="Courier New"/>
                <a:ea typeface="Courier New"/>
                <a:cs typeface="Courier New"/>
                <a:sym typeface="Courier New"/>
              </a:rPr>
              <a:t>, </a:t>
            </a:r>
            <a:r>
              <a:rPr lang="en" sz="3423">
                <a:solidFill>
                  <a:srgbClr val="A31515"/>
                </a:solidFill>
                <a:highlight>
                  <a:srgbClr val="F7F7F7"/>
                </a:highlight>
                <a:latin typeface="Courier New"/>
                <a:ea typeface="Courier New"/>
                <a:cs typeface="Courier New"/>
                <a:sym typeface="Courier New"/>
              </a:rPr>
              <a:t>'log_loss'</a:t>
            </a:r>
            <a:r>
              <a:rPr lang="en" sz="3423">
                <a:solidFill>
                  <a:srgbClr val="FF00FF"/>
                </a:solidFill>
                <a:highlight>
                  <a:srgbClr val="F7F7F7"/>
                </a:highlight>
                <a:latin typeface="Courier New"/>
                <a:ea typeface="Courier New"/>
                <a:cs typeface="Courier New"/>
                <a:sym typeface="Courier New"/>
              </a:rPr>
              <a:t>]</a:t>
            </a:r>
            <a:r>
              <a:rPr lang="en" sz="3423">
                <a:solidFill>
                  <a:srgbClr val="000000"/>
                </a:solidFill>
                <a:highlight>
                  <a:srgbClr val="F7F7F7"/>
                </a:highlight>
                <a:latin typeface="Courier New"/>
                <a:ea typeface="Courier New"/>
                <a:cs typeface="Courier New"/>
                <a:sym typeface="Courier New"/>
              </a:rPr>
              <a:t>,</a:t>
            </a:r>
            <a:endParaRPr sz="3423">
              <a:solidFill>
                <a:srgbClr val="000000"/>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3423">
                <a:solidFill>
                  <a:srgbClr val="000000"/>
                </a:solidFill>
                <a:highlight>
                  <a:srgbClr val="F7F7F7"/>
                </a:highlight>
                <a:latin typeface="Courier New"/>
                <a:ea typeface="Courier New"/>
                <a:cs typeface="Courier New"/>
                <a:sym typeface="Courier New"/>
              </a:rPr>
              <a:t>              </a:t>
            </a:r>
            <a:r>
              <a:rPr lang="en" sz="3423">
                <a:solidFill>
                  <a:srgbClr val="A31515"/>
                </a:solidFill>
                <a:highlight>
                  <a:srgbClr val="F7F7F7"/>
                </a:highlight>
                <a:latin typeface="Courier New"/>
                <a:ea typeface="Courier New"/>
                <a:cs typeface="Courier New"/>
                <a:sym typeface="Courier New"/>
              </a:rPr>
              <a:t>'n_estimators'</a:t>
            </a:r>
            <a:r>
              <a:rPr lang="en" sz="3423">
                <a:solidFill>
                  <a:srgbClr val="000000"/>
                </a:solidFill>
                <a:highlight>
                  <a:srgbClr val="F7F7F7"/>
                </a:highlight>
                <a:latin typeface="Courier New"/>
                <a:ea typeface="Courier New"/>
                <a:cs typeface="Courier New"/>
                <a:sym typeface="Courier New"/>
              </a:rPr>
              <a:t>: </a:t>
            </a:r>
            <a:r>
              <a:rPr lang="en" sz="3423">
                <a:solidFill>
                  <a:srgbClr val="FF00FF"/>
                </a:solidFill>
                <a:highlight>
                  <a:srgbClr val="F7F7F7"/>
                </a:highlight>
                <a:latin typeface="Courier New"/>
                <a:ea typeface="Courier New"/>
                <a:cs typeface="Courier New"/>
                <a:sym typeface="Courier New"/>
              </a:rPr>
              <a:t>[</a:t>
            </a:r>
            <a:r>
              <a:rPr lang="en" sz="3423">
                <a:solidFill>
                  <a:srgbClr val="000000"/>
                </a:solidFill>
                <a:highlight>
                  <a:srgbClr val="F7F7F7"/>
                </a:highlight>
                <a:latin typeface="Courier New"/>
                <a:ea typeface="Courier New"/>
                <a:cs typeface="Courier New"/>
                <a:sym typeface="Courier New"/>
              </a:rPr>
              <a:t>70, 100, 150</a:t>
            </a:r>
            <a:r>
              <a:rPr lang="en" sz="3423">
                <a:solidFill>
                  <a:srgbClr val="FF00FF"/>
                </a:solidFill>
                <a:highlight>
                  <a:srgbClr val="F7F7F7"/>
                </a:highlight>
                <a:latin typeface="Courier New"/>
                <a:ea typeface="Courier New"/>
                <a:cs typeface="Courier New"/>
                <a:sym typeface="Courier New"/>
              </a:rPr>
              <a:t>]</a:t>
            </a:r>
            <a:r>
              <a:rPr lang="en" sz="3423">
                <a:solidFill>
                  <a:srgbClr val="000000"/>
                </a:solidFill>
                <a:highlight>
                  <a:srgbClr val="F7F7F7"/>
                </a:highlight>
                <a:latin typeface="Courier New"/>
                <a:ea typeface="Courier New"/>
                <a:cs typeface="Courier New"/>
                <a:sym typeface="Courier New"/>
              </a:rPr>
              <a:t>,</a:t>
            </a:r>
            <a:endParaRPr sz="3423">
              <a:solidFill>
                <a:srgbClr val="000000"/>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3423">
                <a:solidFill>
                  <a:srgbClr val="000000"/>
                </a:solidFill>
                <a:highlight>
                  <a:srgbClr val="F7F7F7"/>
                </a:highlight>
                <a:latin typeface="Courier New"/>
                <a:ea typeface="Courier New"/>
                <a:cs typeface="Courier New"/>
                <a:sym typeface="Courier New"/>
              </a:rPr>
              <a:t>              </a:t>
            </a:r>
            <a:r>
              <a:rPr lang="en" sz="3423">
                <a:solidFill>
                  <a:srgbClr val="A31515"/>
                </a:solidFill>
                <a:highlight>
                  <a:srgbClr val="F7F7F7"/>
                </a:highlight>
                <a:latin typeface="Courier New"/>
                <a:ea typeface="Courier New"/>
                <a:cs typeface="Courier New"/>
                <a:sym typeface="Courier New"/>
              </a:rPr>
              <a:t>'max_depth'</a:t>
            </a:r>
            <a:r>
              <a:rPr lang="en" sz="3423">
                <a:solidFill>
                  <a:srgbClr val="000000"/>
                </a:solidFill>
                <a:highlight>
                  <a:srgbClr val="F7F7F7"/>
                </a:highlight>
                <a:latin typeface="Courier New"/>
                <a:ea typeface="Courier New"/>
                <a:cs typeface="Courier New"/>
                <a:sym typeface="Courier New"/>
              </a:rPr>
              <a:t>:  </a:t>
            </a:r>
            <a:r>
              <a:rPr lang="en" sz="3423">
                <a:solidFill>
                  <a:srgbClr val="FF00FF"/>
                </a:solidFill>
                <a:highlight>
                  <a:srgbClr val="F7F7F7"/>
                </a:highlight>
                <a:latin typeface="Courier New"/>
                <a:ea typeface="Courier New"/>
                <a:cs typeface="Courier New"/>
                <a:sym typeface="Courier New"/>
              </a:rPr>
              <a:t>[</a:t>
            </a:r>
            <a:r>
              <a:rPr lang="en" sz="3423">
                <a:solidFill>
                  <a:srgbClr val="000000"/>
                </a:solidFill>
                <a:highlight>
                  <a:srgbClr val="F7F7F7"/>
                </a:highlight>
                <a:latin typeface="Courier New"/>
                <a:ea typeface="Courier New"/>
                <a:cs typeface="Courier New"/>
                <a:sym typeface="Courier New"/>
              </a:rPr>
              <a:t>None, 2,8</a:t>
            </a:r>
            <a:r>
              <a:rPr lang="en" sz="3423">
                <a:solidFill>
                  <a:srgbClr val="FF00FF"/>
                </a:solidFill>
                <a:highlight>
                  <a:srgbClr val="F7F7F7"/>
                </a:highlight>
                <a:latin typeface="Courier New"/>
                <a:ea typeface="Courier New"/>
                <a:cs typeface="Courier New"/>
                <a:sym typeface="Courier New"/>
              </a:rPr>
              <a:t>]</a:t>
            </a:r>
            <a:r>
              <a:rPr lang="en" sz="3423">
                <a:solidFill>
                  <a:srgbClr val="000000"/>
                </a:solidFill>
                <a:highlight>
                  <a:srgbClr val="F7F7F7"/>
                </a:highlight>
                <a:latin typeface="Courier New"/>
                <a:ea typeface="Courier New"/>
                <a:cs typeface="Courier New"/>
                <a:sym typeface="Courier New"/>
              </a:rPr>
              <a:t>,</a:t>
            </a:r>
            <a:endParaRPr sz="3423">
              <a:solidFill>
                <a:srgbClr val="000000"/>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3423">
                <a:solidFill>
                  <a:srgbClr val="000000"/>
                </a:solidFill>
                <a:highlight>
                  <a:srgbClr val="F7F7F7"/>
                </a:highlight>
                <a:latin typeface="Courier New"/>
                <a:ea typeface="Courier New"/>
                <a:cs typeface="Courier New"/>
                <a:sym typeface="Courier New"/>
              </a:rPr>
              <a:t>              </a:t>
            </a:r>
            <a:r>
              <a:rPr lang="en" sz="3423">
                <a:solidFill>
                  <a:srgbClr val="A31515"/>
                </a:solidFill>
                <a:highlight>
                  <a:srgbClr val="F7F7F7"/>
                </a:highlight>
                <a:latin typeface="Courier New"/>
                <a:ea typeface="Courier New"/>
                <a:cs typeface="Courier New"/>
                <a:sym typeface="Courier New"/>
              </a:rPr>
              <a:t>'max_features'</a:t>
            </a:r>
            <a:r>
              <a:rPr lang="en" sz="3423">
                <a:solidFill>
                  <a:srgbClr val="000000"/>
                </a:solidFill>
                <a:highlight>
                  <a:srgbClr val="F7F7F7"/>
                </a:highlight>
                <a:latin typeface="Courier New"/>
                <a:ea typeface="Courier New"/>
                <a:cs typeface="Courier New"/>
                <a:sym typeface="Courier New"/>
              </a:rPr>
              <a:t>: </a:t>
            </a:r>
            <a:r>
              <a:rPr lang="en" sz="3423">
                <a:solidFill>
                  <a:srgbClr val="FF00FF"/>
                </a:solidFill>
                <a:highlight>
                  <a:srgbClr val="F7F7F7"/>
                </a:highlight>
                <a:latin typeface="Courier New"/>
                <a:ea typeface="Courier New"/>
                <a:cs typeface="Courier New"/>
                <a:sym typeface="Courier New"/>
              </a:rPr>
              <a:t>[</a:t>
            </a:r>
            <a:r>
              <a:rPr lang="en" sz="3423">
                <a:solidFill>
                  <a:srgbClr val="000000"/>
                </a:solidFill>
                <a:highlight>
                  <a:srgbClr val="F7F7F7"/>
                </a:highlight>
                <a:latin typeface="Courier New"/>
                <a:ea typeface="Courier New"/>
                <a:cs typeface="Courier New"/>
                <a:sym typeface="Courier New"/>
              </a:rPr>
              <a:t>'sqrt', 'log2', None</a:t>
            </a:r>
            <a:r>
              <a:rPr lang="en" sz="3423">
                <a:solidFill>
                  <a:srgbClr val="FF00FF"/>
                </a:solidFill>
                <a:highlight>
                  <a:srgbClr val="F7F7F7"/>
                </a:highlight>
                <a:latin typeface="Courier New"/>
                <a:ea typeface="Courier New"/>
                <a:cs typeface="Courier New"/>
                <a:sym typeface="Courier New"/>
              </a:rPr>
              <a:t>]</a:t>
            </a:r>
            <a:r>
              <a:rPr lang="en" sz="3423">
                <a:solidFill>
                  <a:srgbClr val="000000"/>
                </a:solidFill>
                <a:highlight>
                  <a:srgbClr val="F7F7F7"/>
                </a:highlight>
                <a:latin typeface="Courier New"/>
                <a:ea typeface="Courier New"/>
                <a:cs typeface="Courier New"/>
                <a:sym typeface="Courier New"/>
              </a:rPr>
              <a:t>,</a:t>
            </a:r>
            <a:endParaRPr sz="3423">
              <a:solidFill>
                <a:srgbClr val="000000"/>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3423">
                <a:solidFill>
                  <a:srgbClr val="000000"/>
                </a:solidFill>
                <a:highlight>
                  <a:srgbClr val="F7F7F7"/>
                </a:highlight>
                <a:latin typeface="Courier New"/>
                <a:ea typeface="Courier New"/>
                <a:cs typeface="Courier New"/>
                <a:sym typeface="Courier New"/>
              </a:rPr>
              <a:t>              </a:t>
            </a:r>
            <a:r>
              <a:rPr lang="en" sz="3423">
                <a:solidFill>
                  <a:srgbClr val="A31515"/>
                </a:solidFill>
                <a:highlight>
                  <a:srgbClr val="F7F7F7"/>
                </a:highlight>
                <a:latin typeface="Courier New"/>
                <a:ea typeface="Courier New"/>
                <a:cs typeface="Courier New"/>
                <a:sym typeface="Courier New"/>
              </a:rPr>
              <a:t>'min_samples_split'</a:t>
            </a:r>
            <a:r>
              <a:rPr lang="en" sz="3423">
                <a:solidFill>
                  <a:srgbClr val="000000"/>
                </a:solidFill>
                <a:highlight>
                  <a:srgbClr val="F7F7F7"/>
                </a:highlight>
                <a:latin typeface="Courier New"/>
                <a:ea typeface="Courier New"/>
                <a:cs typeface="Courier New"/>
                <a:sym typeface="Courier New"/>
              </a:rPr>
              <a:t>: </a:t>
            </a:r>
            <a:r>
              <a:rPr lang="en" sz="3423">
                <a:solidFill>
                  <a:srgbClr val="FF00FF"/>
                </a:solidFill>
                <a:highlight>
                  <a:srgbClr val="F7F7F7"/>
                </a:highlight>
                <a:latin typeface="Courier New"/>
                <a:ea typeface="Courier New"/>
                <a:cs typeface="Courier New"/>
                <a:sym typeface="Courier New"/>
              </a:rPr>
              <a:t>[</a:t>
            </a:r>
            <a:r>
              <a:rPr lang="en" sz="3423">
                <a:solidFill>
                  <a:srgbClr val="000000"/>
                </a:solidFill>
                <a:highlight>
                  <a:srgbClr val="F7F7F7"/>
                </a:highlight>
                <a:latin typeface="Courier New"/>
                <a:ea typeface="Courier New"/>
                <a:cs typeface="Courier New"/>
                <a:sym typeface="Courier New"/>
              </a:rPr>
              <a:t>4,</a:t>
            </a:r>
            <a:r>
              <a:rPr lang="en" sz="3423">
                <a:solidFill>
                  <a:srgbClr val="FF00FF"/>
                </a:solidFill>
                <a:highlight>
                  <a:srgbClr val="F7F7F7"/>
                </a:highlight>
                <a:latin typeface="Courier New"/>
                <a:ea typeface="Courier New"/>
                <a:cs typeface="Courier New"/>
                <a:sym typeface="Courier New"/>
              </a:rPr>
              <a:t>]</a:t>
            </a:r>
            <a:r>
              <a:rPr lang="en" sz="3423">
                <a:solidFill>
                  <a:srgbClr val="000000"/>
                </a:solidFill>
                <a:highlight>
                  <a:srgbClr val="F7F7F7"/>
                </a:highlight>
                <a:latin typeface="Courier New"/>
                <a:ea typeface="Courier New"/>
                <a:cs typeface="Courier New"/>
                <a:sym typeface="Courier New"/>
              </a:rPr>
              <a:t>,</a:t>
            </a:r>
            <a:endParaRPr sz="3423">
              <a:solidFill>
                <a:srgbClr val="000000"/>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3423">
                <a:solidFill>
                  <a:srgbClr val="000000"/>
                </a:solidFill>
                <a:highlight>
                  <a:srgbClr val="F7F7F7"/>
                </a:highlight>
                <a:latin typeface="Courier New"/>
                <a:ea typeface="Courier New"/>
                <a:cs typeface="Courier New"/>
                <a:sym typeface="Courier New"/>
              </a:rPr>
              <a:t>              </a:t>
            </a:r>
            <a:r>
              <a:rPr lang="en" sz="3423">
                <a:solidFill>
                  <a:srgbClr val="A31515"/>
                </a:solidFill>
                <a:highlight>
                  <a:srgbClr val="F7F7F7"/>
                </a:highlight>
                <a:latin typeface="Courier New"/>
                <a:ea typeface="Courier New"/>
                <a:cs typeface="Courier New"/>
                <a:sym typeface="Courier New"/>
              </a:rPr>
              <a:t>'random_state'</a:t>
            </a:r>
            <a:r>
              <a:rPr lang="en" sz="3423">
                <a:solidFill>
                  <a:srgbClr val="000000"/>
                </a:solidFill>
                <a:highlight>
                  <a:srgbClr val="F7F7F7"/>
                </a:highlight>
                <a:latin typeface="Courier New"/>
                <a:ea typeface="Courier New"/>
                <a:cs typeface="Courier New"/>
                <a:sym typeface="Courier New"/>
              </a:rPr>
              <a:t>: </a:t>
            </a:r>
            <a:r>
              <a:rPr lang="en" sz="3423">
                <a:solidFill>
                  <a:srgbClr val="FF00FF"/>
                </a:solidFill>
                <a:highlight>
                  <a:srgbClr val="F7F7F7"/>
                </a:highlight>
                <a:latin typeface="Courier New"/>
                <a:ea typeface="Courier New"/>
                <a:cs typeface="Courier New"/>
                <a:sym typeface="Courier New"/>
              </a:rPr>
              <a:t>[</a:t>
            </a:r>
            <a:r>
              <a:rPr lang="en" sz="3423">
                <a:solidFill>
                  <a:srgbClr val="000000"/>
                </a:solidFill>
                <a:highlight>
                  <a:srgbClr val="F7F7F7"/>
                </a:highlight>
                <a:latin typeface="Courier New"/>
                <a:ea typeface="Courier New"/>
                <a:cs typeface="Courier New"/>
                <a:sym typeface="Courier New"/>
              </a:rPr>
              <a:t>42</a:t>
            </a:r>
            <a:r>
              <a:rPr lang="en" sz="3423">
                <a:solidFill>
                  <a:srgbClr val="FF00FF"/>
                </a:solidFill>
                <a:highlight>
                  <a:srgbClr val="F7F7F7"/>
                </a:highlight>
                <a:latin typeface="Courier New"/>
                <a:ea typeface="Courier New"/>
                <a:cs typeface="Courier New"/>
                <a:sym typeface="Courier New"/>
              </a:rPr>
              <a:t>]</a:t>
            </a:r>
            <a:r>
              <a:rPr lang="en" sz="3423">
                <a:solidFill>
                  <a:srgbClr val="212121"/>
                </a:solidFill>
                <a:highlight>
                  <a:srgbClr val="F7F7F7"/>
                </a:highlight>
                <a:latin typeface="Courier New"/>
                <a:ea typeface="Courier New"/>
                <a:cs typeface="Courier New"/>
                <a:sym typeface="Courier New"/>
              </a:rPr>
              <a:t>}</a:t>
            </a:r>
            <a:endParaRPr sz="3423">
              <a:solidFill>
                <a:srgbClr val="212121"/>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400">
              <a:solidFill>
                <a:srgbClr val="008000"/>
              </a:solidFill>
              <a:highlight>
                <a:srgbClr val="F7F7F7"/>
              </a:highlight>
              <a:latin typeface="Courier New"/>
              <a:ea typeface="Courier New"/>
              <a:cs typeface="Courier New"/>
              <a:sym typeface="Courier New"/>
            </a:endParaRPr>
          </a:p>
          <a:p>
            <a:pPr indent="0" lvl="0" marL="0" rtl="0" algn="l">
              <a:spcBef>
                <a:spcPts val="0"/>
              </a:spcBef>
              <a:spcAft>
                <a:spcPts val="0"/>
              </a:spcAft>
              <a:buNone/>
            </a:pPr>
            <a:r>
              <a:rPr b="1" lang="en" sz="3400"/>
              <a:t>Final (Best/tuned) Parameters:</a:t>
            </a:r>
            <a:endParaRPr b="1" sz="3400"/>
          </a:p>
          <a:p>
            <a:pPr indent="0" lvl="0" marL="0" rtl="0" algn="l">
              <a:lnSpc>
                <a:spcPct val="135714"/>
              </a:lnSpc>
              <a:spcBef>
                <a:spcPts val="1200"/>
              </a:spcBef>
              <a:spcAft>
                <a:spcPts val="0"/>
              </a:spcAft>
              <a:buNone/>
            </a:pPr>
            <a:r>
              <a:rPr lang="en" sz="3400">
                <a:solidFill>
                  <a:srgbClr val="000000"/>
                </a:solidFill>
                <a:highlight>
                  <a:srgbClr val="F7F7F7"/>
                </a:highlight>
                <a:latin typeface="Courier New"/>
                <a:ea typeface="Courier New"/>
                <a:cs typeface="Courier New"/>
                <a:sym typeface="Courier New"/>
              </a:rPr>
              <a:t>param_grid = {</a:t>
            </a:r>
            <a:r>
              <a:rPr lang="en" sz="3400">
                <a:solidFill>
                  <a:srgbClr val="A31515"/>
                </a:solidFill>
                <a:highlight>
                  <a:srgbClr val="F7F7F7"/>
                </a:highlight>
                <a:latin typeface="Courier New"/>
                <a:ea typeface="Courier New"/>
                <a:cs typeface="Courier New"/>
                <a:sym typeface="Courier New"/>
              </a:rPr>
              <a:t>'criterion'</a:t>
            </a:r>
            <a:r>
              <a:rPr lang="en" sz="3400">
                <a:solidFill>
                  <a:srgbClr val="000000"/>
                </a:solidFill>
                <a:highlight>
                  <a:srgbClr val="F7F7F7"/>
                </a:highlight>
                <a:latin typeface="Courier New"/>
                <a:ea typeface="Courier New"/>
                <a:cs typeface="Courier New"/>
                <a:sym typeface="Courier New"/>
              </a:rPr>
              <a:t>: </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'gini'</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 </a:t>
            </a:r>
            <a:r>
              <a:rPr lang="en" sz="3400">
                <a:solidFill>
                  <a:srgbClr val="A31515"/>
                </a:solidFill>
                <a:highlight>
                  <a:srgbClr val="F7F7F7"/>
                </a:highlight>
                <a:latin typeface="Courier New"/>
                <a:ea typeface="Courier New"/>
                <a:cs typeface="Courier New"/>
                <a:sym typeface="Courier New"/>
              </a:rPr>
              <a:t>'max_depth'</a:t>
            </a:r>
            <a:r>
              <a:rPr lang="en" sz="3400">
                <a:solidFill>
                  <a:srgbClr val="000000"/>
                </a:solidFill>
                <a:highlight>
                  <a:srgbClr val="F7F7F7"/>
                </a:highlight>
                <a:latin typeface="Courier New"/>
                <a:ea typeface="Courier New"/>
                <a:cs typeface="Courier New"/>
                <a:sym typeface="Courier New"/>
              </a:rPr>
              <a:t>: </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None</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 </a:t>
            </a:r>
            <a:r>
              <a:rPr lang="en" sz="3400">
                <a:solidFill>
                  <a:srgbClr val="A31515"/>
                </a:solidFill>
                <a:highlight>
                  <a:srgbClr val="F7F7F7"/>
                </a:highlight>
                <a:latin typeface="Courier New"/>
                <a:ea typeface="Courier New"/>
                <a:cs typeface="Courier New"/>
                <a:sym typeface="Courier New"/>
              </a:rPr>
              <a:t>'max_features'</a:t>
            </a:r>
            <a:r>
              <a:rPr lang="en" sz="3400">
                <a:solidFill>
                  <a:srgbClr val="000000"/>
                </a:solidFill>
                <a:highlight>
                  <a:srgbClr val="F7F7F7"/>
                </a:highlight>
                <a:latin typeface="Courier New"/>
                <a:ea typeface="Courier New"/>
                <a:cs typeface="Courier New"/>
                <a:sym typeface="Courier New"/>
              </a:rPr>
              <a:t>: </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'log2'</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 </a:t>
            </a:r>
            <a:r>
              <a:rPr lang="en" sz="3400">
                <a:solidFill>
                  <a:srgbClr val="A31515"/>
                </a:solidFill>
                <a:highlight>
                  <a:srgbClr val="F7F7F7"/>
                </a:highlight>
                <a:latin typeface="Courier New"/>
                <a:ea typeface="Courier New"/>
                <a:cs typeface="Courier New"/>
                <a:sym typeface="Courier New"/>
              </a:rPr>
              <a:t>'min_samples_split'</a:t>
            </a:r>
            <a:r>
              <a:rPr lang="en" sz="3400">
                <a:solidFill>
                  <a:srgbClr val="000000"/>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 </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4</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 </a:t>
            </a:r>
            <a:endParaRPr sz="3400">
              <a:solidFill>
                <a:srgbClr val="000000"/>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3400">
                <a:solidFill>
                  <a:srgbClr val="A31515"/>
                </a:solidFill>
                <a:highlight>
                  <a:srgbClr val="F7F7F7"/>
                </a:highlight>
                <a:latin typeface="Courier New"/>
                <a:ea typeface="Courier New"/>
                <a:cs typeface="Courier New"/>
                <a:sym typeface="Courier New"/>
              </a:rPr>
              <a:t>'n_estimators'</a:t>
            </a:r>
            <a:r>
              <a:rPr lang="en" sz="3400">
                <a:solidFill>
                  <a:srgbClr val="000000"/>
                </a:solidFill>
                <a:highlight>
                  <a:srgbClr val="F7F7F7"/>
                </a:highlight>
                <a:latin typeface="Courier New"/>
                <a:ea typeface="Courier New"/>
                <a:cs typeface="Courier New"/>
                <a:sym typeface="Courier New"/>
              </a:rPr>
              <a:t>: </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100</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 </a:t>
            </a:r>
            <a:r>
              <a:rPr lang="en" sz="3400">
                <a:solidFill>
                  <a:srgbClr val="A31515"/>
                </a:solidFill>
                <a:highlight>
                  <a:srgbClr val="F7F7F7"/>
                </a:highlight>
                <a:latin typeface="Courier New"/>
                <a:ea typeface="Courier New"/>
                <a:cs typeface="Courier New"/>
                <a:sym typeface="Courier New"/>
              </a:rPr>
              <a:t>'random_state'</a:t>
            </a:r>
            <a:r>
              <a:rPr lang="en" sz="3400">
                <a:solidFill>
                  <a:srgbClr val="000000"/>
                </a:solidFill>
                <a:highlight>
                  <a:srgbClr val="F7F7F7"/>
                </a:highlight>
                <a:latin typeface="Courier New"/>
                <a:ea typeface="Courier New"/>
                <a:cs typeface="Courier New"/>
                <a:sym typeface="Courier New"/>
              </a:rPr>
              <a:t>: </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42</a:t>
            </a:r>
            <a:r>
              <a:rPr lang="en" sz="3400">
                <a:solidFill>
                  <a:srgbClr val="FF00FF"/>
                </a:solidFill>
                <a:highlight>
                  <a:srgbClr val="F7F7F7"/>
                </a:highlight>
                <a:latin typeface="Courier New"/>
                <a:ea typeface="Courier New"/>
                <a:cs typeface="Courier New"/>
                <a:sym typeface="Courier New"/>
              </a:rPr>
              <a:t>]</a:t>
            </a:r>
            <a:r>
              <a:rPr lang="en" sz="3400">
                <a:solidFill>
                  <a:srgbClr val="000000"/>
                </a:solidFill>
                <a:highlight>
                  <a:srgbClr val="F7F7F7"/>
                </a:highlight>
                <a:latin typeface="Courier New"/>
                <a:ea typeface="Courier New"/>
                <a:cs typeface="Courier New"/>
                <a:sym typeface="Courier New"/>
              </a:rPr>
              <a:t>}</a:t>
            </a:r>
            <a:endParaRPr sz="3400">
              <a:solidFill>
                <a:srgbClr val="000000"/>
              </a:solidFill>
              <a:highlight>
                <a:srgbClr val="F7F7F7"/>
              </a:highlight>
              <a:latin typeface="Courier New"/>
              <a:ea typeface="Courier New"/>
              <a:cs typeface="Courier New"/>
              <a:sym typeface="Courier New"/>
            </a:endParaRPr>
          </a:p>
          <a:p>
            <a:pPr indent="0" lvl="0" marL="0" rtl="0" algn="l">
              <a:lnSpc>
                <a:spcPct val="100000"/>
              </a:lnSpc>
              <a:spcBef>
                <a:spcPts val="0"/>
              </a:spcBef>
              <a:spcAft>
                <a:spcPts val="0"/>
              </a:spcAft>
              <a:buNone/>
            </a:pPr>
            <a:r>
              <a:rPr b="1" lang="en" sz="3200">
                <a:solidFill>
                  <a:srgbClr val="000000"/>
                </a:solidFill>
                <a:latin typeface="Arial"/>
                <a:ea typeface="Arial"/>
                <a:cs typeface="Arial"/>
                <a:sym typeface="Arial"/>
              </a:rPr>
              <a:t>Key Takeaway</a:t>
            </a:r>
            <a:endParaRPr b="1" sz="32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b="1" sz="32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3200">
                <a:solidFill>
                  <a:srgbClr val="000000"/>
                </a:solidFill>
                <a:latin typeface="Arial"/>
                <a:ea typeface="Arial"/>
                <a:cs typeface="Arial"/>
                <a:sym typeface="Arial"/>
              </a:rPr>
              <a:t>April, may, and december of HLS  SAVI and May of HLS NDBI has high contribution to the model’s prediction</a:t>
            </a:r>
            <a:endParaRPr sz="32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3200">
                <a:solidFill>
                  <a:srgbClr val="000000"/>
                </a:solidFill>
                <a:latin typeface="Arial"/>
                <a:ea typeface="Arial"/>
                <a:cs typeface="Arial"/>
                <a:sym typeface="Arial"/>
              </a:rPr>
              <a:t>misclassification occurring along the river," which could mean that the vegetation or land cover characteristics near the river are different from the other areas in the dataset. </a:t>
            </a:r>
            <a:endParaRPr sz="32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t/>
            </a:r>
            <a:endParaRPr sz="36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b="1" sz="32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b="1" sz="3200">
              <a:solidFill>
                <a:srgbClr val="000000"/>
              </a:solidFill>
              <a:latin typeface="Arial"/>
              <a:ea typeface="Arial"/>
              <a:cs typeface="Arial"/>
              <a:sym typeface="Arial"/>
            </a:endParaRPr>
          </a:p>
          <a:p>
            <a:pPr indent="0" lvl="0" marL="457200" rtl="0" algn="l">
              <a:spcBef>
                <a:spcPts val="0"/>
              </a:spcBef>
              <a:spcAft>
                <a:spcPts val="1200"/>
              </a:spcAft>
              <a:buNone/>
            </a:pPr>
            <a:r>
              <a:t/>
            </a:r>
            <a:endParaRPr/>
          </a:p>
        </p:txBody>
      </p:sp>
      <p:pic>
        <p:nvPicPr>
          <p:cNvPr id="170" name="Google Shape;170;p22"/>
          <p:cNvPicPr preferRelativeResize="0"/>
          <p:nvPr/>
        </p:nvPicPr>
        <p:blipFill>
          <a:blip r:embed="rId5">
            <a:alphaModFix/>
          </a:blip>
          <a:stretch>
            <a:fillRect/>
          </a:stretch>
        </p:blipFill>
        <p:spPr>
          <a:xfrm>
            <a:off x="-1506975" y="3813900"/>
            <a:ext cx="1131050" cy="963750"/>
          </a:xfrm>
          <a:prstGeom prst="rect">
            <a:avLst/>
          </a:prstGeom>
          <a:noFill/>
          <a:ln>
            <a:noFill/>
          </a:ln>
        </p:spPr>
      </p:pic>
      <p:pic>
        <p:nvPicPr>
          <p:cNvPr id="171" name="Google Shape;171;p22"/>
          <p:cNvPicPr preferRelativeResize="0"/>
          <p:nvPr/>
        </p:nvPicPr>
        <p:blipFill>
          <a:blip r:embed="rId5">
            <a:alphaModFix/>
          </a:blip>
          <a:stretch>
            <a:fillRect/>
          </a:stretch>
        </p:blipFill>
        <p:spPr>
          <a:xfrm>
            <a:off x="2504163" y="4144636"/>
            <a:ext cx="1155025" cy="984175"/>
          </a:xfrm>
          <a:prstGeom prst="rect">
            <a:avLst/>
          </a:prstGeom>
          <a:noFill/>
          <a:ln>
            <a:noFill/>
          </a:ln>
        </p:spPr>
      </p:pic>
      <p:pic>
        <p:nvPicPr>
          <p:cNvPr id="172" name="Google Shape;172;p22"/>
          <p:cNvPicPr preferRelativeResize="0"/>
          <p:nvPr/>
        </p:nvPicPr>
        <p:blipFill>
          <a:blip r:embed="rId5">
            <a:alphaModFix/>
          </a:blip>
          <a:stretch>
            <a:fillRect/>
          </a:stretch>
        </p:blipFill>
        <p:spPr>
          <a:xfrm>
            <a:off x="4935762" y="4144625"/>
            <a:ext cx="1083587" cy="923284"/>
          </a:xfrm>
          <a:prstGeom prst="rect">
            <a:avLst/>
          </a:prstGeom>
          <a:noFill/>
          <a:ln>
            <a:noFill/>
          </a:ln>
        </p:spPr>
      </p:pic>
      <p:pic>
        <p:nvPicPr>
          <p:cNvPr id="173" name="Google Shape;173;p22"/>
          <p:cNvPicPr preferRelativeResize="0"/>
          <p:nvPr/>
        </p:nvPicPr>
        <p:blipFill>
          <a:blip r:embed="rId6">
            <a:alphaModFix/>
          </a:blip>
          <a:stretch>
            <a:fillRect/>
          </a:stretch>
        </p:blipFill>
        <p:spPr>
          <a:xfrm>
            <a:off x="9856625" y="704525"/>
            <a:ext cx="3130201" cy="2716150"/>
          </a:xfrm>
          <a:prstGeom prst="rect">
            <a:avLst/>
          </a:prstGeom>
          <a:noFill/>
          <a:ln>
            <a:noFill/>
          </a:ln>
        </p:spPr>
      </p:pic>
      <p:sp>
        <p:nvSpPr>
          <p:cNvPr id="174" name="Google Shape;174;p22"/>
          <p:cNvSpPr/>
          <p:nvPr/>
        </p:nvSpPr>
        <p:spPr>
          <a:xfrm>
            <a:off x="5598351" y="3293350"/>
            <a:ext cx="255600" cy="129600"/>
          </a:xfrm>
          <a:prstGeom prst="rect">
            <a:avLst/>
          </a:prstGeom>
          <a:solidFill>
            <a:srgbClr val="AAFF0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5" name="Google Shape;175;p22"/>
          <p:cNvSpPr txBox="1"/>
          <p:nvPr/>
        </p:nvSpPr>
        <p:spPr>
          <a:xfrm>
            <a:off x="5853950" y="3219700"/>
            <a:ext cx="8250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600">
                <a:solidFill>
                  <a:schemeClr val="dk2"/>
                </a:solidFill>
                <a:latin typeface="Roboto"/>
                <a:ea typeface="Roboto"/>
                <a:cs typeface="Roboto"/>
                <a:sym typeface="Roboto"/>
              </a:rPr>
              <a:t>Winter Wheat</a:t>
            </a:r>
            <a:endParaRPr b="1" i="1" sz="600">
              <a:solidFill>
                <a:schemeClr val="dk2"/>
              </a:solidFill>
              <a:latin typeface="Roboto"/>
              <a:ea typeface="Roboto"/>
              <a:cs typeface="Roboto"/>
              <a:sym typeface="Roboto"/>
            </a:endParaRPr>
          </a:p>
        </p:txBody>
      </p:sp>
      <p:pic>
        <p:nvPicPr>
          <p:cNvPr id="176" name="Google Shape;176;p22"/>
          <p:cNvPicPr preferRelativeResize="0"/>
          <p:nvPr/>
        </p:nvPicPr>
        <p:blipFill>
          <a:blip r:embed="rId7">
            <a:alphaModFix/>
          </a:blip>
          <a:stretch>
            <a:fillRect/>
          </a:stretch>
        </p:blipFill>
        <p:spPr>
          <a:xfrm>
            <a:off x="6539269" y="3934750"/>
            <a:ext cx="2488231" cy="1146625"/>
          </a:xfrm>
          <a:prstGeom prst="rect">
            <a:avLst/>
          </a:prstGeom>
          <a:noFill/>
          <a:ln>
            <a:noFill/>
          </a:ln>
        </p:spPr>
      </p:pic>
      <p:sp>
        <p:nvSpPr>
          <p:cNvPr id="177" name="Google Shape;177;p22"/>
          <p:cNvSpPr txBox="1"/>
          <p:nvPr>
            <p:ph type="title"/>
          </p:nvPr>
        </p:nvSpPr>
        <p:spPr>
          <a:xfrm>
            <a:off x="7080051" y="3602150"/>
            <a:ext cx="1483800" cy="27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900"/>
              <a:t>Feature Importance</a:t>
            </a:r>
            <a:endParaRPr b="1" sz="900"/>
          </a:p>
        </p:txBody>
      </p:sp>
      <p:sp>
        <p:nvSpPr>
          <p:cNvPr id="178" name="Google Shape;178;p22"/>
          <p:cNvSpPr/>
          <p:nvPr/>
        </p:nvSpPr>
        <p:spPr>
          <a:xfrm>
            <a:off x="7340900" y="2145725"/>
            <a:ext cx="962100" cy="3147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79" name="Google Shape;179;p22"/>
          <p:cNvSpPr txBox="1"/>
          <p:nvPr/>
        </p:nvSpPr>
        <p:spPr>
          <a:xfrm>
            <a:off x="4015675" y="2060225"/>
            <a:ext cx="14448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dk2"/>
                </a:solidFill>
                <a:latin typeface="Roboto"/>
                <a:ea typeface="Roboto"/>
                <a:cs typeface="Roboto"/>
                <a:sym typeface="Roboto"/>
              </a:rPr>
              <a:t>Decision region</a:t>
            </a:r>
            <a:endParaRPr b="1" sz="1300">
              <a:solidFill>
                <a:schemeClr val="dk2"/>
              </a:solidFill>
              <a:latin typeface="Roboto"/>
              <a:ea typeface="Roboto"/>
              <a:cs typeface="Roboto"/>
              <a:sym typeface="Roboto"/>
            </a:endParaRPr>
          </a:p>
        </p:txBody>
      </p:sp>
      <p:sp>
        <p:nvSpPr>
          <p:cNvPr id="180" name="Google Shape;180;p22"/>
          <p:cNvSpPr/>
          <p:nvPr/>
        </p:nvSpPr>
        <p:spPr>
          <a:xfrm>
            <a:off x="5479975" y="2060225"/>
            <a:ext cx="962100" cy="684900"/>
          </a:xfrm>
          <a:prstGeom prst="rect">
            <a:avLst/>
          </a:prstGeom>
          <a:noFill/>
          <a:ln cap="flat" cmpd="sng" w="2857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23"/>
          <p:cNvPicPr preferRelativeResize="0"/>
          <p:nvPr/>
        </p:nvPicPr>
        <p:blipFill rotWithShape="1">
          <a:blip r:embed="rId3">
            <a:alphaModFix/>
          </a:blip>
          <a:srcRect b="12441" l="0" r="0" t="0"/>
          <a:stretch/>
        </p:blipFill>
        <p:spPr>
          <a:xfrm>
            <a:off x="311700" y="4228128"/>
            <a:ext cx="2321567" cy="932026"/>
          </a:xfrm>
          <a:prstGeom prst="rect">
            <a:avLst/>
          </a:prstGeom>
          <a:noFill/>
          <a:ln>
            <a:noFill/>
          </a:ln>
        </p:spPr>
      </p:pic>
      <p:pic>
        <p:nvPicPr>
          <p:cNvPr id="186" name="Google Shape;186;p23"/>
          <p:cNvPicPr preferRelativeResize="0"/>
          <p:nvPr/>
        </p:nvPicPr>
        <p:blipFill>
          <a:blip r:embed="rId4">
            <a:alphaModFix/>
          </a:blip>
          <a:stretch>
            <a:fillRect/>
          </a:stretch>
        </p:blipFill>
        <p:spPr>
          <a:xfrm>
            <a:off x="5590616" y="159525"/>
            <a:ext cx="3389235" cy="2873527"/>
          </a:xfrm>
          <a:prstGeom prst="rect">
            <a:avLst/>
          </a:prstGeom>
          <a:noFill/>
          <a:ln>
            <a:noFill/>
          </a:ln>
        </p:spPr>
      </p:pic>
      <p:sp>
        <p:nvSpPr>
          <p:cNvPr id="187" name="Google Shape;187;p23"/>
          <p:cNvSpPr txBox="1"/>
          <p:nvPr>
            <p:ph type="title"/>
          </p:nvPr>
        </p:nvSpPr>
        <p:spPr>
          <a:xfrm>
            <a:off x="311700" y="-472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RF - (Smile version)</a:t>
            </a:r>
            <a:endParaRPr/>
          </a:p>
        </p:txBody>
      </p:sp>
      <p:sp>
        <p:nvSpPr>
          <p:cNvPr id="188" name="Google Shape;188;p23"/>
          <p:cNvSpPr txBox="1"/>
          <p:nvPr>
            <p:ph idx="1" type="body"/>
          </p:nvPr>
        </p:nvSpPr>
        <p:spPr>
          <a:xfrm>
            <a:off x="97275" y="443025"/>
            <a:ext cx="5761800" cy="3917400"/>
          </a:xfrm>
          <a:prstGeom prst="rect">
            <a:avLst/>
          </a:prstGeom>
        </p:spPr>
        <p:txBody>
          <a:bodyPr anchorCtr="0" anchor="t" bIns="91425" lIns="91425" spcFirstLastPara="1" rIns="91425" wrap="square" tIns="91425">
            <a:normAutofit lnSpcReduction="10000"/>
          </a:bodyPr>
          <a:lstStyle/>
          <a:p>
            <a:pPr indent="0" lvl="0" marL="0" rtl="0" algn="l">
              <a:lnSpc>
                <a:spcPct val="85000"/>
              </a:lnSpc>
              <a:spcBef>
                <a:spcPts val="0"/>
              </a:spcBef>
              <a:spcAft>
                <a:spcPts val="0"/>
              </a:spcAft>
              <a:buSzPts val="935"/>
              <a:buNone/>
            </a:pPr>
            <a:r>
              <a:rPr lang="en" sz="1430"/>
              <a:t>Model parames tested:</a:t>
            </a:r>
            <a:endParaRPr sz="1430"/>
          </a:p>
          <a:p>
            <a:pPr indent="0" lvl="0" marL="0" rtl="0" algn="l">
              <a:lnSpc>
                <a:spcPct val="105714"/>
              </a:lnSpc>
              <a:spcBef>
                <a:spcPts val="1200"/>
              </a:spcBef>
              <a:spcAft>
                <a:spcPts val="0"/>
              </a:spcAft>
              <a:buNone/>
            </a:pPr>
            <a:r>
              <a:rPr lang="en" sz="792">
                <a:solidFill>
                  <a:srgbClr val="000000"/>
                </a:solidFill>
                <a:highlight>
                  <a:srgbClr val="F7F7F7"/>
                </a:highlight>
                <a:latin typeface="Courier New"/>
                <a:ea typeface="Courier New"/>
                <a:cs typeface="Courier New"/>
                <a:sym typeface="Courier New"/>
              </a:rPr>
              <a:t>Criterion: Gini</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rPr lang="en" sz="792">
                <a:solidFill>
                  <a:srgbClr val="000000"/>
                </a:solidFill>
                <a:highlight>
                  <a:srgbClr val="F7F7F7"/>
                </a:highlight>
                <a:latin typeface="Courier New"/>
                <a:ea typeface="Courier New"/>
                <a:cs typeface="Courier New"/>
                <a:sym typeface="Courier New"/>
              </a:rPr>
              <a:t>parameter_post_tune = ee.Dictionary({</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rPr lang="en" sz="792">
                <a:solidFill>
                  <a:srgbClr val="000000"/>
                </a:solidFill>
                <a:highlight>
                  <a:srgbClr val="F7F7F7"/>
                </a:highlight>
                <a:latin typeface="Courier New"/>
                <a:ea typeface="Courier New"/>
                <a:cs typeface="Courier New"/>
                <a:sym typeface="Courier New"/>
              </a:rPr>
              <a:t>  numberOfTrees: [50, 100, 150, 200],</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rPr lang="en" sz="792">
                <a:solidFill>
                  <a:srgbClr val="000000"/>
                </a:solidFill>
                <a:highlight>
                  <a:srgbClr val="F7F7F7"/>
                </a:highlight>
                <a:latin typeface="Courier New"/>
                <a:ea typeface="Courier New"/>
                <a:cs typeface="Courier New"/>
                <a:sym typeface="Courier New"/>
              </a:rPr>
              <a:t>  variablesPerSplit: [6, 7, 8],</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rPr lang="en" sz="792">
                <a:solidFill>
                  <a:srgbClr val="000000"/>
                </a:solidFill>
                <a:highlight>
                  <a:srgbClr val="F7F7F7"/>
                </a:highlight>
                <a:latin typeface="Courier New"/>
                <a:ea typeface="Courier New"/>
                <a:cs typeface="Courier New"/>
                <a:sym typeface="Courier New"/>
              </a:rPr>
              <a:t>  minLeafPopulation: [4 ,5 6],</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rPr lang="en" sz="792">
                <a:solidFill>
                  <a:srgbClr val="000000"/>
                </a:solidFill>
                <a:highlight>
                  <a:srgbClr val="F7F7F7"/>
                </a:highlight>
                <a:latin typeface="Courier New"/>
                <a:ea typeface="Courier New"/>
                <a:cs typeface="Courier New"/>
                <a:sym typeface="Courier New"/>
              </a:rPr>
              <a:t>  bagFraction: [0.2, 0.3, 0.4],</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rPr lang="en" sz="792">
                <a:solidFill>
                  <a:srgbClr val="000000"/>
                </a:solidFill>
                <a:highlight>
                  <a:srgbClr val="F7F7F7"/>
                </a:highlight>
                <a:latin typeface="Courier New"/>
                <a:ea typeface="Courier New"/>
                <a:cs typeface="Courier New"/>
                <a:sym typeface="Courier New"/>
              </a:rPr>
              <a:t>  maxNodes: [null ,8]})</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t/>
            </a:r>
            <a:endParaRPr sz="792">
              <a:solidFill>
                <a:srgbClr val="000000"/>
              </a:solidFill>
              <a:highlight>
                <a:srgbClr val="F7F7F7"/>
              </a:highlight>
              <a:latin typeface="Courier New"/>
              <a:ea typeface="Courier New"/>
              <a:cs typeface="Courier New"/>
              <a:sym typeface="Courier New"/>
            </a:endParaRPr>
          </a:p>
          <a:p>
            <a:pPr indent="0" lvl="0" marL="0" rtl="0" algn="l">
              <a:lnSpc>
                <a:spcPct val="85000"/>
              </a:lnSpc>
              <a:spcBef>
                <a:spcPts val="0"/>
              </a:spcBef>
              <a:spcAft>
                <a:spcPts val="0"/>
              </a:spcAft>
              <a:buSzPts val="935"/>
              <a:buNone/>
            </a:pPr>
            <a:r>
              <a:rPr lang="en" sz="1430"/>
              <a:t>Tuned performing model parameters:</a:t>
            </a:r>
            <a:endParaRPr sz="1430"/>
          </a:p>
          <a:p>
            <a:pPr indent="0" lvl="0" marL="0" rtl="0" algn="l">
              <a:lnSpc>
                <a:spcPct val="105714"/>
              </a:lnSpc>
              <a:spcBef>
                <a:spcPts val="1200"/>
              </a:spcBef>
              <a:spcAft>
                <a:spcPts val="0"/>
              </a:spcAft>
              <a:buNone/>
            </a:pPr>
            <a:r>
              <a:rPr lang="en" sz="792">
                <a:solidFill>
                  <a:srgbClr val="000000"/>
                </a:solidFill>
                <a:highlight>
                  <a:srgbClr val="F7F7F7"/>
                </a:highlight>
                <a:latin typeface="Courier New"/>
                <a:ea typeface="Courier New"/>
                <a:cs typeface="Courier New"/>
                <a:sym typeface="Courier New"/>
              </a:rPr>
              <a:t>parameter_post_tune = ee.Dictionary({</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rPr lang="en" sz="792">
                <a:solidFill>
                  <a:srgbClr val="000000"/>
                </a:solidFill>
                <a:highlight>
                  <a:srgbClr val="F7F7F7"/>
                </a:highlight>
                <a:latin typeface="Courier New"/>
                <a:ea typeface="Courier New"/>
                <a:cs typeface="Courier New"/>
                <a:sym typeface="Courier New"/>
              </a:rPr>
              <a:t>  numberOfTrees: 150,</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rPr lang="en" sz="792">
                <a:solidFill>
                  <a:srgbClr val="000000"/>
                </a:solidFill>
                <a:highlight>
                  <a:srgbClr val="F7F7F7"/>
                </a:highlight>
                <a:latin typeface="Courier New"/>
                <a:ea typeface="Courier New"/>
                <a:cs typeface="Courier New"/>
                <a:sym typeface="Courier New"/>
              </a:rPr>
              <a:t>  variablesPerSplit: 6,</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rPr lang="en" sz="792">
                <a:solidFill>
                  <a:srgbClr val="000000"/>
                </a:solidFill>
                <a:highlight>
                  <a:srgbClr val="F7F7F7"/>
                </a:highlight>
                <a:latin typeface="Courier New"/>
                <a:ea typeface="Courier New"/>
                <a:cs typeface="Courier New"/>
                <a:sym typeface="Courier New"/>
              </a:rPr>
              <a:t>  minLeafPopulation: 5,</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rPr lang="en" sz="792">
                <a:solidFill>
                  <a:srgbClr val="000000"/>
                </a:solidFill>
                <a:highlight>
                  <a:srgbClr val="F7F7F7"/>
                </a:highlight>
                <a:latin typeface="Courier New"/>
                <a:ea typeface="Courier New"/>
                <a:cs typeface="Courier New"/>
                <a:sym typeface="Courier New"/>
              </a:rPr>
              <a:t>  bagFraction: 0.3,</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None/>
            </a:pPr>
            <a:r>
              <a:rPr lang="en" sz="792">
                <a:solidFill>
                  <a:srgbClr val="000000"/>
                </a:solidFill>
                <a:highlight>
                  <a:srgbClr val="F7F7F7"/>
                </a:highlight>
                <a:latin typeface="Courier New"/>
                <a:ea typeface="Courier New"/>
                <a:cs typeface="Courier New"/>
                <a:sym typeface="Courier New"/>
              </a:rPr>
              <a:t>  maxNodes: 8,</a:t>
            </a:r>
            <a:endParaRPr sz="792">
              <a:solidFill>
                <a:srgbClr val="000000"/>
              </a:solidFill>
              <a:highlight>
                <a:srgbClr val="F7F7F7"/>
              </a:highlight>
              <a:latin typeface="Courier New"/>
              <a:ea typeface="Courier New"/>
              <a:cs typeface="Courier New"/>
              <a:sym typeface="Courier New"/>
            </a:endParaRPr>
          </a:p>
          <a:p>
            <a:pPr indent="0" lvl="0" marL="0" rtl="0" algn="l">
              <a:lnSpc>
                <a:spcPct val="105714"/>
              </a:lnSpc>
              <a:spcBef>
                <a:spcPts val="0"/>
              </a:spcBef>
              <a:spcAft>
                <a:spcPts val="0"/>
              </a:spcAft>
              <a:buSzPts val="935"/>
              <a:buNone/>
            </a:pPr>
            <a:r>
              <a:t/>
            </a:r>
            <a:endParaRPr sz="792">
              <a:solidFill>
                <a:srgbClr val="000000"/>
              </a:solidFill>
              <a:highlight>
                <a:srgbClr val="F7F7F7"/>
              </a:highlight>
              <a:latin typeface="Courier New"/>
              <a:ea typeface="Courier New"/>
              <a:cs typeface="Courier New"/>
              <a:sym typeface="Courier New"/>
            </a:endParaRPr>
          </a:p>
          <a:p>
            <a:pPr indent="0" lvl="0" marL="0" rtl="0" algn="l">
              <a:lnSpc>
                <a:spcPct val="85000"/>
              </a:lnSpc>
              <a:spcBef>
                <a:spcPts val="0"/>
              </a:spcBef>
              <a:spcAft>
                <a:spcPts val="0"/>
              </a:spcAft>
              <a:buSzPts val="935"/>
              <a:buNone/>
            </a:pPr>
            <a:r>
              <a:rPr lang="en" sz="1430"/>
              <a:t>Key Takeaway</a:t>
            </a:r>
            <a:endParaRPr sz="1430"/>
          </a:p>
          <a:p>
            <a:pPr indent="-280275" lvl="0" marL="457200" rtl="0" algn="l">
              <a:lnSpc>
                <a:spcPct val="85000"/>
              </a:lnSpc>
              <a:spcBef>
                <a:spcPts val="1200"/>
              </a:spcBef>
              <a:spcAft>
                <a:spcPts val="0"/>
              </a:spcAft>
              <a:buSzPts val="814"/>
              <a:buChar char="●"/>
            </a:pPr>
            <a:r>
              <a:rPr lang="en" sz="1208"/>
              <a:t>Very limited </a:t>
            </a:r>
            <a:r>
              <a:rPr lang="en" sz="1208"/>
              <a:t>functionality</a:t>
            </a:r>
            <a:r>
              <a:rPr lang="en" sz="1208"/>
              <a:t> for gridsearch - very manual process</a:t>
            </a:r>
            <a:endParaRPr sz="1208"/>
          </a:p>
          <a:p>
            <a:pPr indent="-280275" lvl="1" marL="914400" rtl="0" algn="l">
              <a:lnSpc>
                <a:spcPct val="85000"/>
              </a:lnSpc>
              <a:spcBef>
                <a:spcPts val="0"/>
              </a:spcBef>
              <a:spcAft>
                <a:spcPts val="0"/>
              </a:spcAft>
              <a:buSzPts val="814"/>
              <a:buChar char="○"/>
            </a:pPr>
            <a:r>
              <a:rPr lang="en" sz="1208"/>
              <a:t>Limited time to exhaustively search like previous approaches</a:t>
            </a:r>
            <a:endParaRPr sz="1208"/>
          </a:p>
          <a:p>
            <a:pPr indent="-280275" lvl="0" marL="457200" rtl="0" algn="l">
              <a:lnSpc>
                <a:spcPct val="85000"/>
              </a:lnSpc>
              <a:spcBef>
                <a:spcPts val="0"/>
              </a:spcBef>
              <a:spcAft>
                <a:spcPts val="0"/>
              </a:spcAft>
              <a:buSzPts val="814"/>
              <a:buChar char="●"/>
            </a:pPr>
            <a:r>
              <a:rPr lang="en" sz="1208"/>
              <a:t>Unable to plot </a:t>
            </a:r>
            <a:r>
              <a:rPr lang="en" sz="1208"/>
              <a:t>decision</a:t>
            </a:r>
            <a:r>
              <a:rPr lang="en" sz="1208"/>
              <a:t> space in platform</a:t>
            </a:r>
            <a:endParaRPr sz="1208"/>
          </a:p>
          <a:p>
            <a:pPr indent="-280275" lvl="0" marL="457200" rtl="0" algn="l">
              <a:lnSpc>
                <a:spcPct val="85000"/>
              </a:lnSpc>
              <a:spcBef>
                <a:spcPts val="0"/>
              </a:spcBef>
              <a:spcAft>
                <a:spcPts val="0"/>
              </a:spcAft>
              <a:buSzPts val="814"/>
              <a:buChar char="●"/>
            </a:pPr>
            <a:r>
              <a:rPr lang="en" sz="1208"/>
              <a:t>April HLS SAVI and NDWI provide feature </a:t>
            </a:r>
            <a:r>
              <a:rPr lang="en" sz="1208"/>
              <a:t>importance</a:t>
            </a:r>
            <a:r>
              <a:rPr lang="en" sz="1208"/>
              <a:t> to the model - assumed peak greeness</a:t>
            </a:r>
            <a:endParaRPr sz="1208"/>
          </a:p>
          <a:p>
            <a:pPr indent="-280275" lvl="0" marL="457200" rtl="0" algn="l">
              <a:lnSpc>
                <a:spcPct val="85000"/>
              </a:lnSpc>
              <a:spcBef>
                <a:spcPts val="0"/>
              </a:spcBef>
              <a:spcAft>
                <a:spcPts val="0"/>
              </a:spcAft>
              <a:buSzPts val="814"/>
              <a:buChar char="●"/>
            </a:pPr>
            <a:r>
              <a:rPr lang="en" sz="1208"/>
              <a:t>December  </a:t>
            </a:r>
            <a:r>
              <a:rPr lang="en" sz="1208"/>
              <a:t>NDMI LS  and SAVI HLS in (start of dormancy)</a:t>
            </a:r>
            <a:endParaRPr sz="1208"/>
          </a:p>
          <a:p>
            <a:pPr indent="-280275" lvl="0" marL="457200" rtl="0" algn="l">
              <a:lnSpc>
                <a:spcPct val="85000"/>
              </a:lnSpc>
              <a:spcBef>
                <a:spcPts val="0"/>
              </a:spcBef>
              <a:spcAft>
                <a:spcPts val="0"/>
              </a:spcAft>
              <a:buSzPts val="814"/>
              <a:buChar char="●"/>
            </a:pPr>
            <a:r>
              <a:rPr lang="en" sz="1208"/>
              <a:t>Some </a:t>
            </a:r>
            <a:r>
              <a:rPr lang="en" sz="1208"/>
              <a:t>misclassification</a:t>
            </a:r>
            <a:r>
              <a:rPr lang="en" sz="1208"/>
              <a:t> </a:t>
            </a:r>
            <a:r>
              <a:rPr lang="en" sz="1208"/>
              <a:t>occurring</a:t>
            </a:r>
            <a:r>
              <a:rPr lang="en" sz="1208"/>
              <a:t> along the river</a:t>
            </a:r>
            <a:endParaRPr sz="813"/>
          </a:p>
        </p:txBody>
      </p:sp>
      <p:graphicFrame>
        <p:nvGraphicFramePr>
          <p:cNvPr id="189" name="Google Shape;189;p23"/>
          <p:cNvGraphicFramePr/>
          <p:nvPr/>
        </p:nvGraphicFramePr>
        <p:xfrm>
          <a:off x="5594725" y="3469475"/>
          <a:ext cx="3000000" cy="3000000"/>
        </p:xfrm>
        <a:graphic>
          <a:graphicData uri="http://schemas.openxmlformats.org/drawingml/2006/table">
            <a:tbl>
              <a:tblPr>
                <a:noFill/>
                <a:tableStyleId>{8FD11828-63F0-43F4-9B2E-2A6625480EFF}</a:tableStyleId>
              </a:tblPr>
              <a:tblGrid>
                <a:gridCol w="1307150"/>
                <a:gridCol w="843800"/>
                <a:gridCol w="1291450"/>
              </a:tblGrid>
              <a:tr h="516975">
                <a:tc>
                  <a:txBody>
                    <a:bodyPr/>
                    <a:lstStyle/>
                    <a:p>
                      <a:pPr indent="0" lvl="0" marL="0" rtl="0" algn="l">
                        <a:spcBef>
                          <a:spcPts val="0"/>
                        </a:spcBef>
                        <a:spcAft>
                          <a:spcPts val="0"/>
                        </a:spcAft>
                        <a:buNone/>
                      </a:pPr>
                      <a:r>
                        <a:rPr lang="en" sz="1000"/>
                        <a:t>Evaluation metrics </a:t>
                      </a:r>
                      <a:endParaRPr sz="1000"/>
                    </a:p>
                  </a:txBody>
                  <a:tcPr marT="91425" marB="91425" marR="91425" marL="91425">
                    <a:solidFill>
                      <a:srgbClr val="EFEFEF"/>
                    </a:solidFill>
                  </a:tcPr>
                </a:tc>
                <a:tc>
                  <a:txBody>
                    <a:bodyPr/>
                    <a:lstStyle/>
                    <a:p>
                      <a:pPr indent="0" lvl="0" marL="0" rtl="0" algn="l">
                        <a:spcBef>
                          <a:spcPts val="0"/>
                        </a:spcBef>
                        <a:spcAft>
                          <a:spcPts val="0"/>
                        </a:spcAft>
                        <a:buNone/>
                      </a:pPr>
                      <a:r>
                        <a:rPr lang="en" sz="1000"/>
                        <a:t>Testing</a:t>
                      </a:r>
                      <a:endParaRPr sz="1000"/>
                    </a:p>
                  </a:txBody>
                  <a:tcPr marT="91425" marB="91425" marR="91425" marL="91425">
                    <a:lnB cap="flat" cmpd="sng" w="9525">
                      <a:solidFill>
                        <a:srgbClr val="9E9E9E"/>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sz="1000"/>
                        <a:t>Validation</a:t>
                      </a:r>
                      <a:endParaRPr sz="1000"/>
                    </a:p>
                  </a:txBody>
                  <a:tcPr marT="91425" marB="91425" marR="91425" marL="91425">
                    <a:solidFill>
                      <a:srgbClr val="EFEFEF"/>
                    </a:solidFill>
                  </a:tcPr>
                </a:tc>
              </a:tr>
              <a:tr h="355400">
                <a:tc>
                  <a:txBody>
                    <a:bodyPr/>
                    <a:lstStyle/>
                    <a:p>
                      <a:pPr indent="0" lvl="0" marL="0" rtl="0" algn="l">
                        <a:lnSpc>
                          <a:spcPct val="115000"/>
                        </a:lnSpc>
                        <a:spcBef>
                          <a:spcPts val="0"/>
                        </a:spcBef>
                        <a:spcAft>
                          <a:spcPts val="1200"/>
                        </a:spcAft>
                        <a:buNone/>
                      </a:pPr>
                      <a:r>
                        <a:rPr lang="en" sz="1000"/>
                        <a:t>Accuracy</a:t>
                      </a:r>
                      <a:endParaRPr sz="1000"/>
                    </a:p>
                  </a:txBody>
                  <a:tcPr marT="91425" marB="91425" marR="91425" marL="91425">
                    <a:lnR cap="flat" cmpd="sng" w="9525">
                      <a:solidFill>
                        <a:srgbClr val="9E9E9E"/>
                      </a:solidFill>
                      <a:prstDash val="solid"/>
                      <a:round/>
                      <a:headEnd len="sm" w="sm" type="none"/>
                      <a:tailEnd len="sm" w="sm" type="none"/>
                    </a:lnR>
                    <a:solidFill>
                      <a:schemeClr val="lt1"/>
                    </a:solidFill>
                  </a:tcPr>
                </a:tc>
                <a:tc>
                  <a:txBody>
                    <a:bodyPr/>
                    <a:lstStyle/>
                    <a:p>
                      <a:pPr indent="0" lvl="0" marL="0" rtl="0" algn="l">
                        <a:spcBef>
                          <a:spcPts val="0"/>
                        </a:spcBef>
                        <a:spcAft>
                          <a:spcPts val="0"/>
                        </a:spcAft>
                        <a:buNone/>
                      </a:pPr>
                      <a:r>
                        <a:rPr lang="en" sz="1000"/>
                        <a:t>0.947</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t>0.939</a:t>
                      </a:r>
                      <a:endParaRPr sz="1000"/>
                    </a:p>
                  </a:txBody>
                  <a:tcPr marT="91425" marB="91425" marR="91425" marL="91425">
                    <a:lnL cap="flat" cmpd="sng" w="9525">
                      <a:solidFill>
                        <a:srgbClr val="9E9E9E"/>
                      </a:solidFill>
                      <a:prstDash val="solid"/>
                      <a:round/>
                      <a:headEnd len="sm" w="sm" type="none"/>
                      <a:tailEnd len="sm" w="sm" type="none"/>
                    </a:lnL>
                    <a:solidFill>
                      <a:schemeClr val="lt1"/>
                    </a:solidFill>
                  </a:tcPr>
                </a:tc>
              </a:tr>
              <a:tr h="355400">
                <a:tc>
                  <a:txBody>
                    <a:bodyPr/>
                    <a:lstStyle/>
                    <a:p>
                      <a:pPr indent="0" lvl="0" marL="0" rtl="0" algn="l">
                        <a:spcBef>
                          <a:spcPts val="0"/>
                        </a:spcBef>
                        <a:spcAft>
                          <a:spcPts val="0"/>
                        </a:spcAft>
                        <a:buNone/>
                      </a:pPr>
                      <a:r>
                        <a:rPr lang="en" sz="1000"/>
                        <a:t>Precision</a:t>
                      </a:r>
                      <a:endParaRPr sz="1000"/>
                    </a:p>
                  </a:txBody>
                  <a:tcPr marT="91425" marB="91425" marR="91425" marL="91425">
                    <a:lnR cap="flat" cmpd="sng" w="9525">
                      <a:solidFill>
                        <a:srgbClr val="9E9E9E"/>
                      </a:solidFill>
                      <a:prstDash val="solid"/>
                      <a:round/>
                      <a:headEnd len="sm" w="sm" type="none"/>
                      <a:tailEnd len="sm" w="sm" type="none"/>
                    </a:lnR>
                    <a:solidFill>
                      <a:schemeClr val="lt1"/>
                    </a:solidFill>
                  </a:tcPr>
                </a:tc>
                <a:tc>
                  <a:txBody>
                    <a:bodyPr/>
                    <a:lstStyle/>
                    <a:p>
                      <a:pPr indent="0" lvl="0" marL="0" rtl="0" algn="l">
                        <a:spcBef>
                          <a:spcPts val="0"/>
                        </a:spcBef>
                        <a:spcAft>
                          <a:spcPts val="0"/>
                        </a:spcAft>
                        <a:buNone/>
                      </a:pPr>
                      <a:r>
                        <a:rPr lang="en" sz="1000"/>
                        <a:t>0.940</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t>0.939</a:t>
                      </a:r>
                      <a:endParaRPr sz="1000"/>
                    </a:p>
                  </a:txBody>
                  <a:tcPr marT="91425" marB="91425" marR="91425" marL="91425">
                    <a:lnL cap="flat" cmpd="sng" w="9525">
                      <a:solidFill>
                        <a:srgbClr val="9E9E9E"/>
                      </a:solidFill>
                      <a:prstDash val="solid"/>
                      <a:round/>
                      <a:headEnd len="sm" w="sm" type="none"/>
                      <a:tailEnd len="sm" w="sm" type="none"/>
                    </a:lnL>
                    <a:solidFill>
                      <a:schemeClr val="lt1"/>
                    </a:solidFill>
                  </a:tcPr>
                </a:tc>
              </a:tr>
              <a:tr h="355400">
                <a:tc>
                  <a:txBody>
                    <a:bodyPr/>
                    <a:lstStyle/>
                    <a:p>
                      <a:pPr indent="0" lvl="0" marL="0" rtl="0" algn="l">
                        <a:spcBef>
                          <a:spcPts val="0"/>
                        </a:spcBef>
                        <a:spcAft>
                          <a:spcPts val="0"/>
                        </a:spcAft>
                        <a:buNone/>
                      </a:pPr>
                      <a:r>
                        <a:rPr lang="en" sz="1000"/>
                        <a:t>F1-Score</a:t>
                      </a:r>
                      <a:endParaRPr sz="1000"/>
                    </a:p>
                  </a:txBody>
                  <a:tcPr marT="91425" marB="91425" marR="91425" marL="91425">
                    <a:lnR cap="flat" cmpd="sng" w="9525">
                      <a:solidFill>
                        <a:srgbClr val="9E9E9E"/>
                      </a:solidFill>
                      <a:prstDash val="solid"/>
                      <a:round/>
                      <a:headEnd len="sm" w="sm" type="none"/>
                      <a:tailEnd len="sm" w="sm" type="none"/>
                    </a:lnR>
                    <a:solidFill>
                      <a:schemeClr val="lt1"/>
                    </a:solidFill>
                  </a:tcPr>
                </a:tc>
                <a:tc>
                  <a:txBody>
                    <a:bodyPr/>
                    <a:lstStyle/>
                    <a:p>
                      <a:pPr indent="0" lvl="0" marL="0" rtl="0" algn="l">
                        <a:spcBef>
                          <a:spcPts val="0"/>
                        </a:spcBef>
                        <a:spcAft>
                          <a:spcPts val="0"/>
                        </a:spcAft>
                        <a:buNone/>
                      </a:pPr>
                      <a:r>
                        <a:rPr lang="en" sz="1000"/>
                        <a:t>0.947</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t>0.938</a:t>
                      </a:r>
                      <a:endParaRPr sz="1000"/>
                    </a:p>
                  </a:txBody>
                  <a:tcPr marT="91425" marB="91425" marR="91425" marL="91425">
                    <a:lnL cap="flat" cmpd="sng" w="9525">
                      <a:solidFill>
                        <a:srgbClr val="9E9E9E"/>
                      </a:solidFill>
                      <a:prstDash val="solid"/>
                      <a:round/>
                      <a:headEnd len="sm" w="sm" type="none"/>
                      <a:tailEnd len="sm" w="sm" type="none"/>
                    </a:lnL>
                    <a:solidFill>
                      <a:schemeClr val="lt1"/>
                    </a:solidFill>
                  </a:tcPr>
                </a:tc>
              </a:tr>
            </a:tbl>
          </a:graphicData>
        </a:graphic>
      </p:graphicFrame>
      <p:pic>
        <p:nvPicPr>
          <p:cNvPr id="190" name="Google Shape;190;p23"/>
          <p:cNvPicPr preferRelativeResize="0"/>
          <p:nvPr/>
        </p:nvPicPr>
        <p:blipFill rotWithShape="1">
          <a:blip r:embed="rId5">
            <a:alphaModFix/>
          </a:blip>
          <a:srcRect b="0" l="19659" r="0" t="0"/>
          <a:stretch/>
        </p:blipFill>
        <p:spPr>
          <a:xfrm>
            <a:off x="10130650" y="3599999"/>
            <a:ext cx="1770949" cy="1520539"/>
          </a:xfrm>
          <a:prstGeom prst="rect">
            <a:avLst/>
          </a:prstGeom>
          <a:noFill/>
          <a:ln>
            <a:noFill/>
          </a:ln>
        </p:spPr>
      </p:pic>
      <p:sp>
        <p:nvSpPr>
          <p:cNvPr id="191" name="Google Shape;191;p23"/>
          <p:cNvSpPr txBox="1"/>
          <p:nvPr/>
        </p:nvSpPr>
        <p:spPr>
          <a:xfrm>
            <a:off x="165775" y="4270256"/>
            <a:ext cx="940200" cy="62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50">
                <a:solidFill>
                  <a:srgbClr val="212121"/>
                </a:solidFill>
                <a:highlight>
                  <a:srgbClr val="FFFFFF"/>
                </a:highlight>
                <a:latin typeface="Courier New"/>
                <a:ea typeface="Courier New"/>
                <a:cs typeface="Courier New"/>
                <a:sym typeface="Courier New"/>
              </a:rPr>
              <a:t>Top:</a:t>
            </a:r>
            <a:endParaRPr sz="850">
              <a:solidFill>
                <a:srgbClr val="21212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850">
                <a:solidFill>
                  <a:srgbClr val="212121"/>
                </a:solidFill>
                <a:highlight>
                  <a:srgbClr val="FFFFFF"/>
                </a:highlight>
                <a:latin typeface="Courier New"/>
                <a:ea typeface="Courier New"/>
                <a:cs typeface="Courier New"/>
                <a:sym typeface="Courier New"/>
              </a:rPr>
              <a:t>SAVI_HLS_04</a:t>
            </a:r>
            <a:endParaRPr sz="850">
              <a:solidFill>
                <a:srgbClr val="21212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850">
                <a:solidFill>
                  <a:srgbClr val="212121"/>
                </a:solidFill>
                <a:highlight>
                  <a:srgbClr val="FFFFFF"/>
                </a:highlight>
                <a:latin typeface="Courier New"/>
                <a:ea typeface="Courier New"/>
                <a:cs typeface="Courier New"/>
                <a:sym typeface="Courier New"/>
              </a:rPr>
              <a:t>NDWI_HLS_04</a:t>
            </a:r>
            <a:endParaRPr sz="850">
              <a:solidFill>
                <a:srgbClr val="21212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850">
                <a:solidFill>
                  <a:srgbClr val="212121"/>
                </a:solidFill>
                <a:highlight>
                  <a:srgbClr val="FFFFFF"/>
                </a:highlight>
                <a:latin typeface="Courier New"/>
                <a:ea typeface="Courier New"/>
                <a:cs typeface="Courier New"/>
                <a:sym typeface="Courier New"/>
              </a:rPr>
              <a:t>NDMI_LS_12</a:t>
            </a:r>
            <a:endParaRPr sz="850">
              <a:solidFill>
                <a:srgbClr val="21212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850">
                <a:solidFill>
                  <a:srgbClr val="212121"/>
                </a:solidFill>
                <a:highlight>
                  <a:srgbClr val="FFFFFF"/>
                </a:highlight>
                <a:latin typeface="Courier New"/>
                <a:ea typeface="Courier New"/>
                <a:cs typeface="Courier New"/>
                <a:sym typeface="Courier New"/>
              </a:rPr>
              <a:t>SAVI_HLS_12</a:t>
            </a:r>
            <a:endParaRPr sz="850">
              <a:solidFill>
                <a:srgbClr val="212121"/>
              </a:solidFill>
              <a:highlight>
                <a:srgbClr val="FFFFFF"/>
              </a:highlight>
              <a:latin typeface="Courier New"/>
              <a:ea typeface="Courier New"/>
              <a:cs typeface="Courier New"/>
              <a:sym typeface="Courier New"/>
            </a:endParaRPr>
          </a:p>
        </p:txBody>
      </p:sp>
      <p:pic>
        <p:nvPicPr>
          <p:cNvPr id="192" name="Google Shape;192;p23"/>
          <p:cNvPicPr preferRelativeResize="0"/>
          <p:nvPr/>
        </p:nvPicPr>
        <p:blipFill>
          <a:blip r:embed="rId6">
            <a:alphaModFix/>
          </a:blip>
          <a:stretch>
            <a:fillRect/>
          </a:stretch>
        </p:blipFill>
        <p:spPr>
          <a:xfrm>
            <a:off x="9801325" y="2448500"/>
            <a:ext cx="1204125" cy="932026"/>
          </a:xfrm>
          <a:prstGeom prst="rect">
            <a:avLst/>
          </a:prstGeom>
          <a:noFill/>
          <a:ln>
            <a:noFill/>
          </a:ln>
        </p:spPr>
      </p:pic>
      <p:sp>
        <p:nvSpPr>
          <p:cNvPr id="193" name="Google Shape;193;p23"/>
          <p:cNvSpPr/>
          <p:nvPr/>
        </p:nvSpPr>
        <p:spPr>
          <a:xfrm>
            <a:off x="5594725" y="3043275"/>
            <a:ext cx="264300" cy="157500"/>
          </a:xfrm>
          <a:prstGeom prst="rect">
            <a:avLst/>
          </a:prstGeom>
          <a:solidFill>
            <a:srgbClr val="FFC92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94" name="Google Shape;194;p23"/>
          <p:cNvSpPr txBox="1"/>
          <p:nvPr/>
        </p:nvSpPr>
        <p:spPr>
          <a:xfrm>
            <a:off x="5795950" y="2970050"/>
            <a:ext cx="1722300" cy="44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Roboto"/>
                <a:ea typeface="Roboto"/>
                <a:cs typeface="Roboto"/>
                <a:sym typeface="Roboto"/>
              </a:rPr>
              <a:t>Wheat Prediction</a:t>
            </a:r>
            <a:endParaRPr sz="1100">
              <a:solidFill>
                <a:schemeClr val="dk2"/>
              </a:solidFill>
              <a:latin typeface="Roboto"/>
              <a:ea typeface="Roboto"/>
              <a:cs typeface="Roboto"/>
              <a:sym typeface="Roboto"/>
            </a:endParaRPr>
          </a:p>
        </p:txBody>
      </p:sp>
      <p:pic>
        <p:nvPicPr>
          <p:cNvPr id="195" name="Google Shape;195;p23"/>
          <p:cNvPicPr preferRelativeResize="0"/>
          <p:nvPr/>
        </p:nvPicPr>
        <p:blipFill>
          <a:blip r:embed="rId7">
            <a:alphaModFix/>
          </a:blip>
          <a:stretch>
            <a:fillRect/>
          </a:stretch>
        </p:blipFill>
        <p:spPr>
          <a:xfrm>
            <a:off x="9397094" y="286300"/>
            <a:ext cx="2749709" cy="1942725"/>
          </a:xfrm>
          <a:prstGeom prst="rect">
            <a:avLst/>
          </a:prstGeom>
          <a:noFill/>
          <a:ln>
            <a:noFill/>
          </a:ln>
        </p:spPr>
      </p:pic>
      <p:sp>
        <p:nvSpPr>
          <p:cNvPr id="196" name="Google Shape;196;p23"/>
          <p:cNvSpPr/>
          <p:nvPr/>
        </p:nvSpPr>
        <p:spPr>
          <a:xfrm>
            <a:off x="7381975" y="2056900"/>
            <a:ext cx="962100" cy="3147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97" name="Google Shape;197;p23"/>
          <p:cNvSpPr/>
          <p:nvPr/>
        </p:nvSpPr>
        <p:spPr>
          <a:xfrm>
            <a:off x="5590625" y="1871800"/>
            <a:ext cx="962100" cy="684900"/>
          </a:xfrm>
          <a:prstGeom prst="rect">
            <a:avLst/>
          </a:prstGeom>
          <a:noFill/>
          <a:ln cap="flat" cmpd="sng" w="2857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4"/>
          <p:cNvSpPr txBox="1"/>
          <p:nvPr>
            <p:ph type="title"/>
          </p:nvPr>
        </p:nvSpPr>
        <p:spPr>
          <a:xfrm>
            <a:off x="311700" y="29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SVM</a:t>
            </a:r>
            <a:endParaRPr/>
          </a:p>
        </p:txBody>
      </p:sp>
      <p:sp>
        <p:nvSpPr>
          <p:cNvPr id="203" name="Google Shape;203;p24"/>
          <p:cNvSpPr txBox="1"/>
          <p:nvPr>
            <p:ph idx="1" type="body"/>
          </p:nvPr>
        </p:nvSpPr>
        <p:spPr>
          <a:xfrm>
            <a:off x="311700" y="558750"/>
            <a:ext cx="5133900" cy="27330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275"/>
              <a:buNone/>
            </a:pPr>
            <a:r>
              <a:rPr b="1" lang="en" sz="1000"/>
              <a:t>Model Parameters Tested:</a:t>
            </a:r>
            <a:endParaRPr b="1" sz="1000"/>
          </a:p>
          <a:p>
            <a:pPr indent="0" lvl="0" marL="0" rtl="0" algn="l">
              <a:lnSpc>
                <a:spcPct val="125714"/>
              </a:lnSpc>
              <a:spcBef>
                <a:spcPts val="1200"/>
              </a:spcBef>
              <a:spcAft>
                <a:spcPts val="0"/>
              </a:spcAft>
              <a:buSzPts val="275"/>
              <a:buNone/>
            </a:pPr>
            <a:r>
              <a:rPr lang="en" sz="1000">
                <a:solidFill>
                  <a:srgbClr val="000000"/>
                </a:solidFill>
                <a:highlight>
                  <a:srgbClr val="F7F7F7"/>
                </a:highlight>
                <a:latin typeface="Courier New"/>
                <a:ea typeface="Courier New"/>
                <a:cs typeface="Courier New"/>
                <a:sym typeface="Courier New"/>
              </a:rPr>
              <a:t>param_grid = {</a:t>
            </a:r>
            <a:r>
              <a:rPr lang="en" sz="1000">
                <a:solidFill>
                  <a:srgbClr val="A31515"/>
                </a:solidFill>
                <a:highlight>
                  <a:srgbClr val="F7F7F7"/>
                </a:highlight>
                <a:latin typeface="Courier New"/>
                <a:ea typeface="Courier New"/>
                <a:cs typeface="Courier New"/>
                <a:sym typeface="Courier New"/>
              </a:rPr>
              <a:t>'kernel'</a:t>
            </a:r>
            <a:r>
              <a:rPr lang="en" sz="1000">
                <a:solidFill>
                  <a:srgbClr val="000000"/>
                </a:solidFill>
                <a:highlight>
                  <a:srgbClr val="F7F7F7"/>
                </a:highlight>
                <a:latin typeface="Courier New"/>
                <a:ea typeface="Courier New"/>
                <a:cs typeface="Courier New"/>
                <a:sym typeface="Courier New"/>
              </a:rPr>
              <a:t> : [</a:t>
            </a:r>
            <a:r>
              <a:rPr lang="en" sz="1000">
                <a:solidFill>
                  <a:srgbClr val="A31515"/>
                </a:solidFill>
                <a:highlight>
                  <a:srgbClr val="F7F7F7"/>
                </a:highlight>
                <a:latin typeface="Courier New"/>
                <a:ea typeface="Courier New"/>
                <a:cs typeface="Courier New"/>
                <a:sym typeface="Courier New"/>
              </a:rPr>
              <a:t>'linear'</a:t>
            </a:r>
            <a:r>
              <a:rPr lang="en" sz="1000">
                <a:solidFill>
                  <a:srgbClr val="000000"/>
                </a:solidFill>
                <a:highlight>
                  <a:srgbClr val="F7F7F7"/>
                </a:highlight>
                <a:latin typeface="Courier New"/>
                <a:ea typeface="Courier New"/>
                <a:cs typeface="Courier New"/>
                <a:sym typeface="Courier New"/>
              </a:rPr>
              <a:t>, </a:t>
            </a:r>
            <a:r>
              <a:rPr lang="en" sz="1000">
                <a:solidFill>
                  <a:srgbClr val="A31515"/>
                </a:solidFill>
                <a:highlight>
                  <a:srgbClr val="F7F7F7"/>
                </a:highlight>
                <a:latin typeface="Courier New"/>
                <a:ea typeface="Courier New"/>
                <a:cs typeface="Courier New"/>
                <a:sym typeface="Courier New"/>
              </a:rPr>
              <a:t>'poly'</a:t>
            </a:r>
            <a:r>
              <a:rPr lang="en" sz="1000">
                <a:solidFill>
                  <a:srgbClr val="000000"/>
                </a:solidFill>
                <a:highlight>
                  <a:srgbClr val="F7F7F7"/>
                </a:highlight>
                <a:latin typeface="Courier New"/>
                <a:ea typeface="Courier New"/>
                <a:cs typeface="Courier New"/>
                <a:sym typeface="Courier New"/>
              </a:rPr>
              <a:t>, </a:t>
            </a:r>
            <a:r>
              <a:rPr lang="en" sz="1000">
                <a:solidFill>
                  <a:srgbClr val="A31515"/>
                </a:solidFill>
                <a:highlight>
                  <a:srgbClr val="F7F7F7"/>
                </a:highlight>
                <a:latin typeface="Courier New"/>
                <a:ea typeface="Courier New"/>
                <a:cs typeface="Courier New"/>
                <a:sym typeface="Courier New"/>
              </a:rPr>
              <a:t>'rbf'</a:t>
            </a:r>
            <a:r>
              <a:rPr lang="en" sz="1000">
                <a:solidFill>
                  <a:srgbClr val="000000"/>
                </a:solidFill>
                <a:highlight>
                  <a:srgbClr val="F7F7F7"/>
                </a:highlight>
                <a:latin typeface="Courier New"/>
                <a:ea typeface="Courier New"/>
                <a:cs typeface="Courier New"/>
                <a:sym typeface="Courier New"/>
              </a:rPr>
              <a:t>, </a:t>
            </a:r>
            <a:r>
              <a:rPr lang="en" sz="1000">
                <a:solidFill>
                  <a:srgbClr val="A31515"/>
                </a:solidFill>
                <a:highlight>
                  <a:srgbClr val="F7F7F7"/>
                </a:highlight>
                <a:latin typeface="Courier New"/>
                <a:ea typeface="Courier New"/>
                <a:cs typeface="Courier New"/>
                <a:sym typeface="Courier New"/>
              </a:rPr>
              <a:t>'sigmoid'</a:t>
            </a:r>
            <a:r>
              <a:rPr lang="en" sz="1000">
                <a:solidFill>
                  <a:srgbClr val="000000"/>
                </a:solidFill>
                <a:highlight>
                  <a:srgbClr val="F7F7F7"/>
                </a:highlight>
                <a:latin typeface="Courier New"/>
                <a:ea typeface="Courier New"/>
                <a:cs typeface="Courier New"/>
                <a:sym typeface="Courier New"/>
              </a:rPr>
              <a:t>],</a:t>
            </a:r>
            <a:endParaRPr sz="1000">
              <a:solidFill>
                <a:srgbClr val="000000"/>
              </a:solidFill>
              <a:highlight>
                <a:srgbClr val="F7F7F7"/>
              </a:highlight>
              <a:latin typeface="Courier New"/>
              <a:ea typeface="Courier New"/>
              <a:cs typeface="Courier New"/>
              <a:sym typeface="Courier New"/>
            </a:endParaRPr>
          </a:p>
          <a:p>
            <a:pPr indent="0" lvl="0" marL="0" rtl="0" algn="l">
              <a:lnSpc>
                <a:spcPct val="125714"/>
              </a:lnSpc>
              <a:spcBef>
                <a:spcPts val="0"/>
              </a:spcBef>
              <a:spcAft>
                <a:spcPts val="0"/>
              </a:spcAft>
              <a:buSzPts val="275"/>
              <a:buNone/>
            </a:pPr>
            <a:r>
              <a:rPr lang="en" sz="1000">
                <a:solidFill>
                  <a:srgbClr val="000000"/>
                </a:solidFill>
                <a:highlight>
                  <a:srgbClr val="F7F7F7"/>
                </a:highlight>
                <a:latin typeface="Courier New"/>
                <a:ea typeface="Courier New"/>
                <a:cs typeface="Courier New"/>
                <a:sym typeface="Courier New"/>
              </a:rPr>
              <a:t>               </a:t>
            </a:r>
            <a:r>
              <a:rPr lang="en" sz="1000">
                <a:solidFill>
                  <a:srgbClr val="A31515"/>
                </a:solidFill>
                <a:highlight>
                  <a:srgbClr val="F7F7F7"/>
                </a:highlight>
                <a:latin typeface="Courier New"/>
                <a:ea typeface="Courier New"/>
                <a:cs typeface="Courier New"/>
                <a:sym typeface="Courier New"/>
              </a:rPr>
              <a:t>'C'</a:t>
            </a:r>
            <a:r>
              <a:rPr lang="en" sz="1000">
                <a:solidFill>
                  <a:srgbClr val="000000"/>
                </a:solidFill>
                <a:highlight>
                  <a:srgbClr val="F7F7F7"/>
                </a:highlight>
                <a:latin typeface="Courier New"/>
                <a:ea typeface="Courier New"/>
                <a:cs typeface="Courier New"/>
                <a:sym typeface="Courier New"/>
              </a:rPr>
              <a:t> : [</a:t>
            </a:r>
            <a:r>
              <a:rPr lang="en" sz="1000">
                <a:solidFill>
                  <a:srgbClr val="116644"/>
                </a:solidFill>
                <a:highlight>
                  <a:srgbClr val="F7F7F7"/>
                </a:highlight>
                <a:latin typeface="Courier New"/>
                <a:ea typeface="Courier New"/>
                <a:cs typeface="Courier New"/>
                <a:sym typeface="Courier New"/>
              </a:rPr>
              <a:t>0.1</a:t>
            </a:r>
            <a:r>
              <a:rPr lang="en" sz="1000">
                <a:solidFill>
                  <a:srgbClr val="000000"/>
                </a:solidFill>
                <a:highlight>
                  <a:srgbClr val="F7F7F7"/>
                </a:highlight>
                <a:latin typeface="Courier New"/>
                <a:ea typeface="Courier New"/>
                <a:cs typeface="Courier New"/>
                <a:sym typeface="Courier New"/>
              </a:rPr>
              <a:t>, </a:t>
            </a:r>
            <a:r>
              <a:rPr lang="en" sz="1000">
                <a:solidFill>
                  <a:srgbClr val="116644"/>
                </a:solidFill>
                <a:highlight>
                  <a:srgbClr val="F7F7F7"/>
                </a:highlight>
                <a:latin typeface="Courier New"/>
                <a:ea typeface="Courier New"/>
                <a:cs typeface="Courier New"/>
                <a:sym typeface="Courier New"/>
              </a:rPr>
              <a:t>1</a:t>
            </a:r>
            <a:r>
              <a:rPr lang="en" sz="1000">
                <a:solidFill>
                  <a:srgbClr val="000000"/>
                </a:solidFill>
                <a:highlight>
                  <a:srgbClr val="F7F7F7"/>
                </a:highlight>
                <a:latin typeface="Courier New"/>
                <a:ea typeface="Courier New"/>
                <a:cs typeface="Courier New"/>
                <a:sym typeface="Courier New"/>
              </a:rPr>
              <a:t>, </a:t>
            </a:r>
            <a:r>
              <a:rPr lang="en" sz="1000">
                <a:solidFill>
                  <a:srgbClr val="116644"/>
                </a:solidFill>
                <a:highlight>
                  <a:srgbClr val="F7F7F7"/>
                </a:highlight>
                <a:latin typeface="Courier New"/>
                <a:ea typeface="Courier New"/>
                <a:cs typeface="Courier New"/>
                <a:sym typeface="Courier New"/>
              </a:rPr>
              <a:t>10</a:t>
            </a:r>
            <a:r>
              <a:rPr lang="en" sz="1000">
                <a:solidFill>
                  <a:srgbClr val="000000"/>
                </a:solidFill>
                <a:highlight>
                  <a:srgbClr val="F7F7F7"/>
                </a:highlight>
                <a:latin typeface="Courier New"/>
                <a:ea typeface="Courier New"/>
                <a:cs typeface="Courier New"/>
                <a:sym typeface="Courier New"/>
              </a:rPr>
              <a:t>],</a:t>
            </a:r>
            <a:endParaRPr sz="1000">
              <a:solidFill>
                <a:srgbClr val="000000"/>
              </a:solidFill>
              <a:highlight>
                <a:srgbClr val="F7F7F7"/>
              </a:highlight>
              <a:latin typeface="Courier New"/>
              <a:ea typeface="Courier New"/>
              <a:cs typeface="Courier New"/>
              <a:sym typeface="Courier New"/>
            </a:endParaRPr>
          </a:p>
          <a:p>
            <a:pPr indent="0" lvl="0" marL="0" rtl="0" algn="l">
              <a:lnSpc>
                <a:spcPct val="125714"/>
              </a:lnSpc>
              <a:spcBef>
                <a:spcPts val="0"/>
              </a:spcBef>
              <a:spcAft>
                <a:spcPts val="0"/>
              </a:spcAft>
              <a:buSzPts val="275"/>
              <a:buNone/>
            </a:pPr>
            <a:r>
              <a:rPr lang="en" sz="1000">
                <a:solidFill>
                  <a:srgbClr val="000000"/>
                </a:solidFill>
                <a:highlight>
                  <a:srgbClr val="F7F7F7"/>
                </a:highlight>
                <a:latin typeface="Courier New"/>
                <a:ea typeface="Courier New"/>
                <a:cs typeface="Courier New"/>
                <a:sym typeface="Courier New"/>
              </a:rPr>
              <a:t>               </a:t>
            </a:r>
            <a:r>
              <a:rPr lang="en" sz="1000">
                <a:solidFill>
                  <a:srgbClr val="A31515"/>
                </a:solidFill>
                <a:highlight>
                  <a:srgbClr val="F7F7F7"/>
                </a:highlight>
                <a:latin typeface="Courier New"/>
                <a:ea typeface="Courier New"/>
                <a:cs typeface="Courier New"/>
                <a:sym typeface="Courier New"/>
              </a:rPr>
              <a:t>'degree'</a:t>
            </a:r>
            <a:r>
              <a:rPr lang="en" sz="1000">
                <a:solidFill>
                  <a:srgbClr val="000000"/>
                </a:solidFill>
                <a:highlight>
                  <a:srgbClr val="F7F7F7"/>
                </a:highlight>
                <a:latin typeface="Courier New"/>
                <a:ea typeface="Courier New"/>
                <a:cs typeface="Courier New"/>
                <a:sym typeface="Courier New"/>
              </a:rPr>
              <a:t> : [</a:t>
            </a:r>
            <a:r>
              <a:rPr lang="en" sz="1000">
                <a:solidFill>
                  <a:srgbClr val="116644"/>
                </a:solidFill>
                <a:highlight>
                  <a:srgbClr val="F7F7F7"/>
                </a:highlight>
                <a:latin typeface="Courier New"/>
                <a:ea typeface="Courier New"/>
                <a:cs typeface="Courier New"/>
                <a:sym typeface="Courier New"/>
              </a:rPr>
              <a:t>3</a:t>
            </a:r>
            <a:r>
              <a:rPr lang="en" sz="1000">
                <a:solidFill>
                  <a:srgbClr val="000000"/>
                </a:solidFill>
                <a:highlight>
                  <a:srgbClr val="F7F7F7"/>
                </a:highlight>
                <a:latin typeface="Courier New"/>
                <a:ea typeface="Courier New"/>
                <a:cs typeface="Courier New"/>
                <a:sym typeface="Courier New"/>
              </a:rPr>
              <a:t>],</a:t>
            </a:r>
            <a:endParaRPr sz="1000">
              <a:solidFill>
                <a:srgbClr val="000000"/>
              </a:solidFill>
              <a:highlight>
                <a:srgbClr val="F7F7F7"/>
              </a:highlight>
              <a:latin typeface="Courier New"/>
              <a:ea typeface="Courier New"/>
              <a:cs typeface="Courier New"/>
              <a:sym typeface="Courier New"/>
            </a:endParaRPr>
          </a:p>
          <a:p>
            <a:pPr indent="0" lvl="0" marL="0" rtl="0" algn="l">
              <a:lnSpc>
                <a:spcPct val="125714"/>
              </a:lnSpc>
              <a:spcBef>
                <a:spcPts val="0"/>
              </a:spcBef>
              <a:spcAft>
                <a:spcPts val="0"/>
              </a:spcAft>
              <a:buSzPts val="275"/>
              <a:buNone/>
            </a:pPr>
            <a:r>
              <a:rPr lang="en" sz="1000">
                <a:solidFill>
                  <a:srgbClr val="000000"/>
                </a:solidFill>
                <a:highlight>
                  <a:srgbClr val="F7F7F7"/>
                </a:highlight>
                <a:latin typeface="Courier New"/>
                <a:ea typeface="Courier New"/>
                <a:cs typeface="Courier New"/>
                <a:sym typeface="Courier New"/>
              </a:rPr>
              <a:t>               </a:t>
            </a:r>
            <a:r>
              <a:rPr lang="en" sz="1000">
                <a:solidFill>
                  <a:srgbClr val="A31515"/>
                </a:solidFill>
                <a:highlight>
                  <a:srgbClr val="F7F7F7"/>
                </a:highlight>
                <a:latin typeface="Courier New"/>
                <a:ea typeface="Courier New"/>
                <a:cs typeface="Courier New"/>
                <a:sym typeface="Courier New"/>
              </a:rPr>
              <a:t>'coef0'</a:t>
            </a:r>
            <a:r>
              <a:rPr lang="en" sz="1000">
                <a:solidFill>
                  <a:srgbClr val="000000"/>
                </a:solidFill>
                <a:highlight>
                  <a:srgbClr val="F7F7F7"/>
                </a:highlight>
                <a:latin typeface="Courier New"/>
                <a:ea typeface="Courier New"/>
                <a:cs typeface="Courier New"/>
                <a:sym typeface="Courier New"/>
              </a:rPr>
              <a:t> : [</a:t>
            </a:r>
            <a:r>
              <a:rPr lang="en" sz="1000">
                <a:solidFill>
                  <a:srgbClr val="116644"/>
                </a:solidFill>
                <a:highlight>
                  <a:srgbClr val="F7F7F7"/>
                </a:highlight>
                <a:latin typeface="Courier New"/>
                <a:ea typeface="Courier New"/>
                <a:cs typeface="Courier New"/>
                <a:sym typeface="Courier New"/>
              </a:rPr>
              <a:t>0.01</a:t>
            </a:r>
            <a:r>
              <a:rPr lang="en" sz="1000">
                <a:solidFill>
                  <a:srgbClr val="000000"/>
                </a:solidFill>
                <a:highlight>
                  <a:srgbClr val="F7F7F7"/>
                </a:highlight>
                <a:latin typeface="Courier New"/>
                <a:ea typeface="Courier New"/>
                <a:cs typeface="Courier New"/>
                <a:sym typeface="Courier New"/>
              </a:rPr>
              <a:t>,</a:t>
            </a:r>
            <a:r>
              <a:rPr lang="en" sz="1000">
                <a:solidFill>
                  <a:srgbClr val="116644"/>
                </a:solidFill>
                <a:highlight>
                  <a:srgbClr val="F7F7F7"/>
                </a:highlight>
                <a:latin typeface="Courier New"/>
                <a:ea typeface="Courier New"/>
                <a:cs typeface="Courier New"/>
                <a:sym typeface="Courier New"/>
              </a:rPr>
              <a:t>10</a:t>
            </a:r>
            <a:r>
              <a:rPr lang="en" sz="1000">
                <a:solidFill>
                  <a:srgbClr val="000000"/>
                </a:solidFill>
                <a:highlight>
                  <a:srgbClr val="F7F7F7"/>
                </a:highlight>
                <a:latin typeface="Courier New"/>
                <a:ea typeface="Courier New"/>
                <a:cs typeface="Courier New"/>
                <a:sym typeface="Courier New"/>
              </a:rPr>
              <a:t>],</a:t>
            </a:r>
            <a:endParaRPr sz="1000">
              <a:solidFill>
                <a:srgbClr val="000000"/>
              </a:solidFill>
              <a:highlight>
                <a:srgbClr val="F7F7F7"/>
              </a:highlight>
              <a:latin typeface="Courier New"/>
              <a:ea typeface="Courier New"/>
              <a:cs typeface="Courier New"/>
              <a:sym typeface="Courier New"/>
            </a:endParaRPr>
          </a:p>
          <a:p>
            <a:pPr indent="0" lvl="0" marL="0" rtl="0" algn="l">
              <a:lnSpc>
                <a:spcPct val="125714"/>
              </a:lnSpc>
              <a:spcBef>
                <a:spcPts val="0"/>
              </a:spcBef>
              <a:spcAft>
                <a:spcPts val="0"/>
              </a:spcAft>
              <a:buSzPts val="275"/>
              <a:buNone/>
            </a:pPr>
            <a:r>
              <a:rPr lang="en" sz="1000">
                <a:solidFill>
                  <a:srgbClr val="000000"/>
                </a:solidFill>
                <a:highlight>
                  <a:srgbClr val="F7F7F7"/>
                </a:highlight>
                <a:latin typeface="Courier New"/>
                <a:ea typeface="Courier New"/>
                <a:cs typeface="Courier New"/>
                <a:sym typeface="Courier New"/>
              </a:rPr>
              <a:t>               </a:t>
            </a:r>
            <a:r>
              <a:rPr lang="en" sz="1000">
                <a:solidFill>
                  <a:srgbClr val="A31515"/>
                </a:solidFill>
                <a:highlight>
                  <a:srgbClr val="F7F7F7"/>
                </a:highlight>
                <a:latin typeface="Courier New"/>
                <a:ea typeface="Courier New"/>
                <a:cs typeface="Courier New"/>
                <a:sym typeface="Courier New"/>
              </a:rPr>
              <a:t>'gamma'</a:t>
            </a:r>
            <a:r>
              <a:rPr lang="en" sz="1000">
                <a:solidFill>
                  <a:srgbClr val="000000"/>
                </a:solidFill>
                <a:highlight>
                  <a:srgbClr val="F7F7F7"/>
                </a:highlight>
                <a:latin typeface="Courier New"/>
                <a:ea typeface="Courier New"/>
                <a:cs typeface="Courier New"/>
                <a:sym typeface="Courier New"/>
              </a:rPr>
              <a:t> : [</a:t>
            </a:r>
            <a:r>
              <a:rPr lang="en" sz="1000">
                <a:solidFill>
                  <a:srgbClr val="116644"/>
                </a:solidFill>
                <a:highlight>
                  <a:srgbClr val="F7F7F7"/>
                </a:highlight>
                <a:latin typeface="Courier New"/>
                <a:ea typeface="Courier New"/>
                <a:cs typeface="Courier New"/>
                <a:sym typeface="Courier New"/>
              </a:rPr>
              <a:t>0.1</a:t>
            </a:r>
            <a:r>
              <a:rPr lang="en" sz="1000">
                <a:solidFill>
                  <a:srgbClr val="000000"/>
                </a:solidFill>
                <a:highlight>
                  <a:srgbClr val="F7F7F7"/>
                </a:highlight>
                <a:latin typeface="Courier New"/>
                <a:ea typeface="Courier New"/>
                <a:cs typeface="Courier New"/>
                <a:sym typeface="Courier New"/>
              </a:rPr>
              <a:t>, </a:t>
            </a:r>
            <a:r>
              <a:rPr lang="en" sz="1000">
                <a:solidFill>
                  <a:srgbClr val="116644"/>
                </a:solidFill>
                <a:highlight>
                  <a:srgbClr val="F7F7F7"/>
                </a:highlight>
                <a:latin typeface="Courier New"/>
                <a:ea typeface="Courier New"/>
                <a:cs typeface="Courier New"/>
                <a:sym typeface="Courier New"/>
              </a:rPr>
              <a:t>0.01</a:t>
            </a:r>
            <a:r>
              <a:rPr lang="en" sz="1000">
                <a:solidFill>
                  <a:srgbClr val="000000"/>
                </a:solidFill>
                <a:highlight>
                  <a:srgbClr val="F7F7F7"/>
                </a:highlight>
                <a:latin typeface="Courier New"/>
                <a:ea typeface="Courier New"/>
                <a:cs typeface="Courier New"/>
                <a:sym typeface="Courier New"/>
              </a:rPr>
              <a:t>, </a:t>
            </a:r>
            <a:r>
              <a:rPr lang="en" sz="1000">
                <a:solidFill>
                  <a:srgbClr val="116644"/>
                </a:solidFill>
                <a:highlight>
                  <a:srgbClr val="F7F7F7"/>
                </a:highlight>
                <a:latin typeface="Courier New"/>
                <a:ea typeface="Courier New"/>
                <a:cs typeface="Courier New"/>
                <a:sym typeface="Courier New"/>
              </a:rPr>
              <a:t>0.001</a:t>
            </a:r>
            <a:r>
              <a:rPr lang="en" sz="1000">
                <a:solidFill>
                  <a:srgbClr val="000000"/>
                </a:solidFill>
                <a:highlight>
                  <a:srgbClr val="F7F7F7"/>
                </a:highlight>
                <a:latin typeface="Courier New"/>
                <a:ea typeface="Courier New"/>
                <a:cs typeface="Courier New"/>
                <a:sym typeface="Courier New"/>
              </a:rPr>
              <a:t>]}</a:t>
            </a:r>
            <a:endParaRPr sz="1000">
              <a:solidFill>
                <a:srgbClr val="008000"/>
              </a:solidFill>
              <a:highlight>
                <a:srgbClr val="F7F7F7"/>
              </a:highlight>
              <a:latin typeface="Courier New"/>
              <a:ea typeface="Courier New"/>
              <a:cs typeface="Courier New"/>
              <a:sym typeface="Courier New"/>
            </a:endParaRPr>
          </a:p>
          <a:p>
            <a:pPr indent="0" lvl="0" marL="0" rtl="0" algn="l">
              <a:lnSpc>
                <a:spcPct val="105000"/>
              </a:lnSpc>
              <a:spcBef>
                <a:spcPts val="0"/>
              </a:spcBef>
              <a:spcAft>
                <a:spcPts val="0"/>
              </a:spcAft>
              <a:buSzPts val="275"/>
              <a:buNone/>
            </a:pPr>
            <a:r>
              <a:rPr b="1" lang="en" sz="1000"/>
              <a:t>Final (Best/Tuned) Parameters:</a:t>
            </a:r>
            <a:endParaRPr b="1" sz="1000"/>
          </a:p>
          <a:p>
            <a:pPr indent="0" lvl="0" marL="0" rtl="0" algn="l">
              <a:lnSpc>
                <a:spcPct val="125714"/>
              </a:lnSpc>
              <a:spcBef>
                <a:spcPts val="1200"/>
              </a:spcBef>
              <a:spcAft>
                <a:spcPts val="0"/>
              </a:spcAft>
              <a:buSzPts val="275"/>
              <a:buNone/>
            </a:pPr>
            <a:r>
              <a:rPr lang="en" sz="1000">
                <a:solidFill>
                  <a:srgbClr val="000000"/>
                </a:solidFill>
                <a:highlight>
                  <a:srgbClr val="F7F7F7"/>
                </a:highlight>
                <a:latin typeface="Courier New"/>
                <a:ea typeface="Courier New"/>
                <a:cs typeface="Courier New"/>
                <a:sym typeface="Courier New"/>
              </a:rPr>
              <a:t>param_grid = {</a:t>
            </a:r>
            <a:r>
              <a:rPr lang="en" sz="1000">
                <a:solidFill>
                  <a:srgbClr val="A31515"/>
                </a:solidFill>
                <a:highlight>
                  <a:srgbClr val="F7F7F7"/>
                </a:highlight>
                <a:latin typeface="Courier New"/>
                <a:ea typeface="Courier New"/>
                <a:cs typeface="Courier New"/>
                <a:sym typeface="Courier New"/>
              </a:rPr>
              <a:t>'C'</a:t>
            </a:r>
            <a:r>
              <a:rPr lang="en" sz="1000">
                <a:solidFill>
                  <a:srgbClr val="000000"/>
                </a:solidFill>
                <a:highlight>
                  <a:srgbClr val="F7F7F7"/>
                </a:highlight>
                <a:latin typeface="Courier New"/>
                <a:ea typeface="Courier New"/>
                <a:cs typeface="Courier New"/>
                <a:sym typeface="Courier New"/>
              </a:rPr>
              <a:t>: [</a:t>
            </a:r>
            <a:r>
              <a:rPr lang="en" sz="1000">
                <a:solidFill>
                  <a:srgbClr val="116644"/>
                </a:solidFill>
                <a:highlight>
                  <a:srgbClr val="F7F7F7"/>
                </a:highlight>
                <a:latin typeface="Courier New"/>
                <a:ea typeface="Courier New"/>
                <a:cs typeface="Courier New"/>
                <a:sym typeface="Courier New"/>
              </a:rPr>
              <a:t>1</a:t>
            </a:r>
            <a:r>
              <a:rPr lang="en" sz="1000">
                <a:solidFill>
                  <a:srgbClr val="000000"/>
                </a:solidFill>
                <a:highlight>
                  <a:srgbClr val="F7F7F7"/>
                </a:highlight>
                <a:latin typeface="Courier New"/>
                <a:ea typeface="Courier New"/>
                <a:cs typeface="Courier New"/>
                <a:sym typeface="Courier New"/>
              </a:rPr>
              <a:t>], </a:t>
            </a:r>
            <a:r>
              <a:rPr lang="en" sz="1000">
                <a:solidFill>
                  <a:srgbClr val="A31515"/>
                </a:solidFill>
                <a:highlight>
                  <a:srgbClr val="F7F7F7"/>
                </a:highlight>
                <a:latin typeface="Courier New"/>
                <a:ea typeface="Courier New"/>
                <a:cs typeface="Courier New"/>
                <a:sym typeface="Courier New"/>
              </a:rPr>
              <a:t>'gamma'</a:t>
            </a:r>
            <a:r>
              <a:rPr lang="en" sz="1000">
                <a:solidFill>
                  <a:srgbClr val="000000"/>
                </a:solidFill>
                <a:highlight>
                  <a:srgbClr val="F7F7F7"/>
                </a:highlight>
                <a:latin typeface="Courier New"/>
                <a:ea typeface="Courier New"/>
                <a:cs typeface="Courier New"/>
                <a:sym typeface="Courier New"/>
              </a:rPr>
              <a:t>: [</a:t>
            </a:r>
            <a:r>
              <a:rPr lang="en" sz="1000">
                <a:solidFill>
                  <a:srgbClr val="116644"/>
                </a:solidFill>
                <a:highlight>
                  <a:srgbClr val="F7F7F7"/>
                </a:highlight>
                <a:latin typeface="Courier New"/>
                <a:ea typeface="Courier New"/>
                <a:cs typeface="Courier New"/>
                <a:sym typeface="Courier New"/>
              </a:rPr>
              <a:t>0.001</a:t>
            </a:r>
            <a:r>
              <a:rPr lang="en" sz="1000">
                <a:solidFill>
                  <a:srgbClr val="000000"/>
                </a:solidFill>
                <a:highlight>
                  <a:srgbClr val="F7F7F7"/>
                </a:highlight>
                <a:latin typeface="Courier New"/>
                <a:ea typeface="Courier New"/>
                <a:cs typeface="Courier New"/>
                <a:sym typeface="Courier New"/>
              </a:rPr>
              <a:t>], </a:t>
            </a:r>
            <a:r>
              <a:rPr lang="en" sz="1000">
                <a:solidFill>
                  <a:srgbClr val="A31515"/>
                </a:solidFill>
                <a:highlight>
                  <a:srgbClr val="F7F7F7"/>
                </a:highlight>
                <a:latin typeface="Courier New"/>
                <a:ea typeface="Courier New"/>
                <a:cs typeface="Courier New"/>
                <a:sym typeface="Courier New"/>
              </a:rPr>
              <a:t>'kernel'</a:t>
            </a:r>
            <a:r>
              <a:rPr lang="en" sz="1000">
                <a:solidFill>
                  <a:srgbClr val="000000"/>
                </a:solidFill>
                <a:highlight>
                  <a:srgbClr val="F7F7F7"/>
                </a:highlight>
                <a:latin typeface="Courier New"/>
                <a:ea typeface="Courier New"/>
                <a:cs typeface="Courier New"/>
                <a:sym typeface="Courier New"/>
              </a:rPr>
              <a:t>: [</a:t>
            </a:r>
            <a:r>
              <a:rPr lang="en" sz="1000">
                <a:solidFill>
                  <a:srgbClr val="A31515"/>
                </a:solidFill>
                <a:highlight>
                  <a:srgbClr val="F7F7F7"/>
                </a:highlight>
                <a:latin typeface="Courier New"/>
                <a:ea typeface="Courier New"/>
                <a:cs typeface="Courier New"/>
                <a:sym typeface="Courier New"/>
              </a:rPr>
              <a:t>'rbf'</a:t>
            </a:r>
            <a:r>
              <a:rPr lang="en" sz="1000">
                <a:solidFill>
                  <a:srgbClr val="000000"/>
                </a:solidFill>
                <a:highlight>
                  <a:srgbClr val="F7F7F7"/>
                </a:highlight>
                <a:latin typeface="Courier New"/>
                <a:ea typeface="Courier New"/>
                <a:cs typeface="Courier New"/>
                <a:sym typeface="Courier New"/>
              </a:rPr>
              <a:t>]}</a:t>
            </a:r>
            <a:endParaRPr b="1" sz="1200"/>
          </a:p>
          <a:p>
            <a:pPr indent="0" lvl="0" marL="0" rtl="0" algn="l">
              <a:lnSpc>
                <a:spcPct val="105000"/>
              </a:lnSpc>
              <a:spcBef>
                <a:spcPts val="0"/>
              </a:spcBef>
              <a:spcAft>
                <a:spcPts val="0"/>
              </a:spcAft>
              <a:buSzPts val="275"/>
              <a:buNone/>
            </a:pPr>
            <a:r>
              <a:rPr b="1" lang="en" sz="1000"/>
              <a:t>Key Takeaway</a:t>
            </a:r>
            <a:endParaRPr sz="1000"/>
          </a:p>
          <a:p>
            <a:pPr indent="0" lvl="0" marL="0" rtl="0" algn="just">
              <a:lnSpc>
                <a:spcPct val="105000"/>
              </a:lnSpc>
              <a:spcBef>
                <a:spcPts val="1200"/>
              </a:spcBef>
              <a:spcAft>
                <a:spcPts val="0"/>
              </a:spcAft>
              <a:buSzPts val="275"/>
              <a:buNone/>
            </a:pPr>
            <a:r>
              <a:rPr lang="en" sz="1000"/>
              <a:t>April and May SAVI HLS and EVI Sentinel-2 have higher feature permutation importance, indicating (greenness peak) dense vegetation in heading and grouting stage contributed significantly in model prediction.</a:t>
            </a:r>
            <a:endParaRPr sz="1000"/>
          </a:p>
          <a:p>
            <a:pPr indent="0" lvl="0" marL="0" rtl="0" algn="l">
              <a:lnSpc>
                <a:spcPct val="105000"/>
              </a:lnSpc>
              <a:spcBef>
                <a:spcPts val="1200"/>
              </a:spcBef>
              <a:spcAft>
                <a:spcPts val="1200"/>
              </a:spcAft>
              <a:buSzPts val="275"/>
              <a:buNone/>
            </a:pPr>
            <a:r>
              <a:t/>
            </a:r>
            <a:endParaRPr sz="1100"/>
          </a:p>
        </p:txBody>
      </p:sp>
      <p:sp>
        <p:nvSpPr>
          <p:cNvPr id="204" name="Google Shape;204;p24"/>
          <p:cNvSpPr/>
          <p:nvPr/>
        </p:nvSpPr>
        <p:spPr>
          <a:xfrm>
            <a:off x="9758675" y="3068075"/>
            <a:ext cx="1207200" cy="111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Confusion Matrix</a:t>
            </a:r>
            <a:endParaRPr>
              <a:latin typeface="Roboto"/>
              <a:ea typeface="Roboto"/>
              <a:cs typeface="Roboto"/>
              <a:sym typeface="Roboto"/>
            </a:endParaRPr>
          </a:p>
        </p:txBody>
      </p:sp>
      <p:graphicFrame>
        <p:nvGraphicFramePr>
          <p:cNvPr id="205" name="Google Shape;205;p24"/>
          <p:cNvGraphicFramePr/>
          <p:nvPr/>
        </p:nvGraphicFramePr>
        <p:xfrm>
          <a:off x="40725" y="3533750"/>
          <a:ext cx="3000000" cy="3000000"/>
        </p:xfrm>
        <a:graphic>
          <a:graphicData uri="http://schemas.openxmlformats.org/drawingml/2006/table">
            <a:tbl>
              <a:tblPr>
                <a:noFill/>
                <a:tableStyleId>{8FD11828-63F0-43F4-9B2E-2A6625480EFF}</a:tableStyleId>
              </a:tblPr>
              <a:tblGrid>
                <a:gridCol w="1096375"/>
                <a:gridCol w="693550"/>
                <a:gridCol w="1815450"/>
                <a:gridCol w="1952150"/>
              </a:tblGrid>
              <a:tr h="402900">
                <a:tc>
                  <a:txBody>
                    <a:bodyPr/>
                    <a:lstStyle/>
                    <a:p>
                      <a:pPr indent="0" lvl="0" marL="0" rtl="0" algn="l">
                        <a:spcBef>
                          <a:spcPts val="0"/>
                        </a:spcBef>
                        <a:spcAft>
                          <a:spcPts val="0"/>
                        </a:spcAft>
                        <a:buNone/>
                      </a:pPr>
                      <a:r>
                        <a:rPr lang="en" sz="1000"/>
                        <a:t>Evaluation metrics </a:t>
                      </a:r>
                      <a:endParaRPr sz="1000"/>
                    </a:p>
                  </a:txBody>
                  <a:tcPr marT="91425" marB="91425" marR="91425" marL="91425">
                    <a:solidFill>
                      <a:srgbClr val="EFEFEF"/>
                    </a:solidFill>
                  </a:tcPr>
                </a:tc>
                <a:tc>
                  <a:txBody>
                    <a:bodyPr/>
                    <a:lstStyle/>
                    <a:p>
                      <a:pPr indent="0" lvl="0" marL="0" rtl="0" algn="l">
                        <a:spcBef>
                          <a:spcPts val="0"/>
                        </a:spcBef>
                        <a:spcAft>
                          <a:spcPts val="0"/>
                        </a:spcAft>
                        <a:buNone/>
                      </a:pPr>
                      <a:r>
                        <a:rPr lang="en" sz="1000"/>
                        <a:t>Training</a:t>
                      </a:r>
                      <a:endParaRPr sz="1000"/>
                    </a:p>
                  </a:txBody>
                  <a:tcPr marT="91425" marB="91425" marR="91425" marL="91425">
                    <a:solidFill>
                      <a:srgbClr val="EFEFEF"/>
                    </a:solidFill>
                  </a:tcPr>
                </a:tc>
                <a:tc>
                  <a:txBody>
                    <a:bodyPr/>
                    <a:lstStyle/>
                    <a:p>
                      <a:pPr indent="0" lvl="0" marL="0" rtl="0" algn="l">
                        <a:spcBef>
                          <a:spcPts val="0"/>
                        </a:spcBef>
                        <a:spcAft>
                          <a:spcPts val="0"/>
                        </a:spcAft>
                        <a:buNone/>
                      </a:pPr>
                      <a:r>
                        <a:rPr lang="en" sz="1000"/>
                        <a:t>Testing</a:t>
                      </a:r>
                      <a:endParaRPr sz="1000"/>
                    </a:p>
                  </a:txBody>
                  <a:tcPr marT="91425" marB="91425" marR="91425" marL="91425">
                    <a:solidFill>
                      <a:srgbClr val="EFEFEF"/>
                    </a:solidFill>
                  </a:tcPr>
                </a:tc>
                <a:tc>
                  <a:txBody>
                    <a:bodyPr/>
                    <a:lstStyle/>
                    <a:p>
                      <a:pPr indent="0" lvl="0" marL="0" rtl="0" algn="l">
                        <a:spcBef>
                          <a:spcPts val="0"/>
                        </a:spcBef>
                        <a:spcAft>
                          <a:spcPts val="0"/>
                        </a:spcAft>
                        <a:buNone/>
                      </a:pPr>
                      <a:r>
                        <a:rPr lang="en" sz="1000"/>
                        <a:t>Validation</a:t>
                      </a:r>
                      <a:endParaRPr sz="1000"/>
                    </a:p>
                  </a:txBody>
                  <a:tcPr marT="91425" marB="91425" marR="91425" marL="91425">
                    <a:solidFill>
                      <a:srgbClr val="EFEFEF"/>
                    </a:solidFill>
                  </a:tcPr>
                </a:tc>
              </a:tr>
              <a:tr h="276975">
                <a:tc>
                  <a:txBody>
                    <a:bodyPr/>
                    <a:lstStyle/>
                    <a:p>
                      <a:pPr indent="0" lvl="0" marL="0" rtl="0" algn="l">
                        <a:lnSpc>
                          <a:spcPct val="115000"/>
                        </a:lnSpc>
                        <a:spcBef>
                          <a:spcPts val="0"/>
                        </a:spcBef>
                        <a:spcAft>
                          <a:spcPts val="1200"/>
                        </a:spcAft>
                        <a:buNone/>
                      </a:pPr>
                      <a:r>
                        <a:rPr lang="en" sz="1000"/>
                        <a:t>Accuracy</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0.972</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0.962</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0.980</a:t>
                      </a:r>
                      <a:endParaRPr sz="1000"/>
                    </a:p>
                  </a:txBody>
                  <a:tcPr marT="91425" marB="91425" marR="91425" marL="91425">
                    <a:solidFill>
                      <a:schemeClr val="lt1"/>
                    </a:solidFill>
                  </a:tcPr>
                </a:tc>
              </a:tr>
              <a:tr h="276975">
                <a:tc>
                  <a:txBody>
                    <a:bodyPr/>
                    <a:lstStyle/>
                    <a:p>
                      <a:pPr indent="0" lvl="0" marL="0" rtl="0" algn="l">
                        <a:spcBef>
                          <a:spcPts val="0"/>
                        </a:spcBef>
                        <a:spcAft>
                          <a:spcPts val="0"/>
                        </a:spcAft>
                        <a:buNone/>
                      </a:pPr>
                      <a:r>
                        <a:rPr lang="en" sz="1000"/>
                        <a:t>Precision</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0.988</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0.962</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0.976</a:t>
                      </a:r>
                      <a:endParaRPr sz="1000"/>
                    </a:p>
                  </a:txBody>
                  <a:tcPr marT="91425" marB="91425" marR="91425" marL="91425">
                    <a:solidFill>
                      <a:schemeClr val="lt1"/>
                    </a:solidFill>
                  </a:tcPr>
                </a:tc>
              </a:tr>
              <a:tr h="276975">
                <a:tc>
                  <a:txBody>
                    <a:bodyPr/>
                    <a:lstStyle/>
                    <a:p>
                      <a:pPr indent="0" lvl="0" marL="0" rtl="0" algn="l">
                        <a:spcBef>
                          <a:spcPts val="0"/>
                        </a:spcBef>
                        <a:spcAft>
                          <a:spcPts val="0"/>
                        </a:spcAft>
                        <a:buNone/>
                      </a:pPr>
                      <a:r>
                        <a:rPr lang="en" sz="1000"/>
                        <a:t>F1-Score</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0.972</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0.962</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0.980</a:t>
                      </a:r>
                      <a:endParaRPr sz="1000"/>
                    </a:p>
                  </a:txBody>
                  <a:tcPr marT="91425" marB="91425" marR="91425" marL="91425">
                    <a:solidFill>
                      <a:schemeClr val="lt1"/>
                    </a:solidFill>
                  </a:tcPr>
                </a:tc>
              </a:tr>
            </a:tbl>
          </a:graphicData>
        </a:graphic>
      </p:graphicFrame>
      <p:pic>
        <p:nvPicPr>
          <p:cNvPr id="206" name="Google Shape;206;p24"/>
          <p:cNvPicPr preferRelativeResize="0"/>
          <p:nvPr/>
        </p:nvPicPr>
        <p:blipFill rotWithShape="1">
          <a:blip r:embed="rId3">
            <a:alphaModFix/>
          </a:blip>
          <a:srcRect b="0" l="18334" r="0" t="0"/>
          <a:stretch/>
        </p:blipFill>
        <p:spPr>
          <a:xfrm>
            <a:off x="7510700" y="3673525"/>
            <a:ext cx="1633301" cy="1376425"/>
          </a:xfrm>
          <a:prstGeom prst="rect">
            <a:avLst/>
          </a:prstGeom>
          <a:noFill/>
          <a:ln>
            <a:noFill/>
          </a:ln>
        </p:spPr>
      </p:pic>
      <p:sp>
        <p:nvSpPr>
          <p:cNvPr id="207" name="Google Shape;207;p24"/>
          <p:cNvSpPr txBox="1"/>
          <p:nvPr/>
        </p:nvSpPr>
        <p:spPr>
          <a:xfrm>
            <a:off x="7528950" y="3788700"/>
            <a:ext cx="744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t>S2_EVI_4</a:t>
            </a:r>
            <a:endParaRPr sz="600"/>
          </a:p>
          <a:p>
            <a:pPr indent="0" lvl="0" marL="0" rtl="0" algn="l">
              <a:spcBef>
                <a:spcPts val="0"/>
              </a:spcBef>
              <a:spcAft>
                <a:spcPts val="0"/>
              </a:spcAft>
              <a:buNone/>
            </a:pPr>
            <a:r>
              <a:rPr lang="en" sz="600"/>
              <a:t>S2_SAVI_4</a:t>
            </a:r>
            <a:endParaRPr sz="600"/>
          </a:p>
          <a:p>
            <a:pPr indent="0" lvl="0" marL="0" rtl="0" algn="l">
              <a:spcBef>
                <a:spcPts val="0"/>
              </a:spcBef>
              <a:spcAft>
                <a:spcPts val="0"/>
              </a:spcAft>
              <a:buNone/>
            </a:pPr>
            <a:r>
              <a:rPr lang="en" sz="600"/>
              <a:t>SAVI_HLS_5</a:t>
            </a:r>
            <a:endParaRPr sz="1700">
              <a:solidFill>
                <a:schemeClr val="dk2"/>
              </a:solidFill>
              <a:latin typeface="Roboto"/>
              <a:ea typeface="Roboto"/>
              <a:cs typeface="Roboto"/>
              <a:sym typeface="Roboto"/>
            </a:endParaRPr>
          </a:p>
        </p:txBody>
      </p:sp>
      <p:pic>
        <p:nvPicPr>
          <p:cNvPr id="208" name="Google Shape;208;p24"/>
          <p:cNvPicPr preferRelativeResize="0"/>
          <p:nvPr/>
        </p:nvPicPr>
        <p:blipFill rotWithShape="1">
          <a:blip r:embed="rId4">
            <a:alphaModFix/>
          </a:blip>
          <a:srcRect b="6699" l="7295" r="0" t="0"/>
          <a:stretch/>
        </p:blipFill>
        <p:spPr>
          <a:xfrm>
            <a:off x="5902000" y="3738075"/>
            <a:ext cx="1626951" cy="1247325"/>
          </a:xfrm>
          <a:prstGeom prst="rect">
            <a:avLst/>
          </a:prstGeom>
          <a:noFill/>
          <a:ln>
            <a:noFill/>
          </a:ln>
        </p:spPr>
      </p:pic>
      <p:pic>
        <p:nvPicPr>
          <p:cNvPr id="209" name="Google Shape;209;p24"/>
          <p:cNvPicPr preferRelativeResize="0"/>
          <p:nvPr/>
        </p:nvPicPr>
        <p:blipFill>
          <a:blip r:embed="rId5">
            <a:alphaModFix/>
          </a:blip>
          <a:stretch>
            <a:fillRect/>
          </a:stretch>
        </p:blipFill>
        <p:spPr>
          <a:xfrm>
            <a:off x="2477925" y="4073251"/>
            <a:ext cx="1090676" cy="929924"/>
          </a:xfrm>
          <a:prstGeom prst="rect">
            <a:avLst/>
          </a:prstGeom>
          <a:noFill/>
          <a:ln>
            <a:noFill/>
          </a:ln>
        </p:spPr>
      </p:pic>
      <p:pic>
        <p:nvPicPr>
          <p:cNvPr id="210" name="Google Shape;210;p24"/>
          <p:cNvPicPr preferRelativeResize="0"/>
          <p:nvPr/>
        </p:nvPicPr>
        <p:blipFill>
          <a:blip r:embed="rId6">
            <a:alphaModFix/>
          </a:blip>
          <a:stretch>
            <a:fillRect/>
          </a:stretch>
        </p:blipFill>
        <p:spPr>
          <a:xfrm>
            <a:off x="4394500" y="4059750"/>
            <a:ext cx="1126227" cy="956925"/>
          </a:xfrm>
          <a:prstGeom prst="rect">
            <a:avLst/>
          </a:prstGeom>
          <a:noFill/>
          <a:ln>
            <a:noFill/>
          </a:ln>
        </p:spPr>
      </p:pic>
      <p:pic>
        <p:nvPicPr>
          <p:cNvPr id="211" name="Google Shape;211;p24"/>
          <p:cNvPicPr preferRelativeResize="0"/>
          <p:nvPr/>
        </p:nvPicPr>
        <p:blipFill>
          <a:blip r:embed="rId7">
            <a:alphaModFix/>
          </a:blip>
          <a:stretch>
            <a:fillRect/>
          </a:stretch>
        </p:blipFill>
        <p:spPr>
          <a:xfrm>
            <a:off x="9388175" y="410000"/>
            <a:ext cx="4238499" cy="2881625"/>
          </a:xfrm>
          <a:prstGeom prst="rect">
            <a:avLst/>
          </a:prstGeom>
          <a:noFill/>
          <a:ln>
            <a:noFill/>
          </a:ln>
        </p:spPr>
      </p:pic>
      <p:sp>
        <p:nvSpPr>
          <p:cNvPr id="212" name="Google Shape;212;p24"/>
          <p:cNvSpPr txBox="1"/>
          <p:nvPr/>
        </p:nvSpPr>
        <p:spPr>
          <a:xfrm>
            <a:off x="5539750" y="3228625"/>
            <a:ext cx="8070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700">
                <a:solidFill>
                  <a:schemeClr val="dk2"/>
                </a:solidFill>
                <a:latin typeface="Roboto"/>
                <a:ea typeface="Roboto"/>
                <a:cs typeface="Roboto"/>
                <a:sym typeface="Roboto"/>
              </a:rPr>
              <a:t>Winter Wheat</a:t>
            </a:r>
            <a:endParaRPr b="1" i="1" sz="700">
              <a:solidFill>
                <a:schemeClr val="dk2"/>
              </a:solidFill>
              <a:latin typeface="Roboto"/>
              <a:ea typeface="Roboto"/>
              <a:cs typeface="Roboto"/>
              <a:sym typeface="Roboto"/>
            </a:endParaRPr>
          </a:p>
        </p:txBody>
      </p:sp>
      <p:sp>
        <p:nvSpPr>
          <p:cNvPr id="213" name="Google Shape;213;p24"/>
          <p:cNvSpPr/>
          <p:nvPr/>
        </p:nvSpPr>
        <p:spPr>
          <a:xfrm>
            <a:off x="5481387" y="3334225"/>
            <a:ext cx="132600" cy="81300"/>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pic>
        <p:nvPicPr>
          <p:cNvPr id="214" name="Google Shape;214;p24"/>
          <p:cNvPicPr preferRelativeResize="0"/>
          <p:nvPr/>
        </p:nvPicPr>
        <p:blipFill>
          <a:blip r:embed="rId8">
            <a:alphaModFix/>
          </a:blip>
          <a:stretch>
            <a:fillRect/>
          </a:stretch>
        </p:blipFill>
        <p:spPr>
          <a:xfrm>
            <a:off x="5445650" y="104500"/>
            <a:ext cx="3582176" cy="3171883"/>
          </a:xfrm>
          <a:prstGeom prst="rect">
            <a:avLst/>
          </a:prstGeom>
          <a:noFill/>
          <a:ln>
            <a:noFill/>
          </a:ln>
        </p:spPr>
      </p:pic>
      <p:sp>
        <p:nvSpPr>
          <p:cNvPr id="215" name="Google Shape;215;p24"/>
          <p:cNvSpPr/>
          <p:nvPr/>
        </p:nvSpPr>
        <p:spPr>
          <a:xfrm>
            <a:off x="7381975" y="2056900"/>
            <a:ext cx="962100" cy="3147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216" name="Google Shape;216;p24"/>
          <p:cNvSpPr/>
          <p:nvPr/>
        </p:nvSpPr>
        <p:spPr>
          <a:xfrm>
            <a:off x="5462200" y="1844988"/>
            <a:ext cx="962100" cy="684900"/>
          </a:xfrm>
          <a:prstGeom prst="rect">
            <a:avLst/>
          </a:prstGeom>
          <a:noFill/>
          <a:ln cap="flat" cmpd="sng" w="2857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5"/>
          <p:cNvSpPr txBox="1"/>
          <p:nvPr>
            <p:ph type="title"/>
          </p:nvPr>
        </p:nvSpPr>
        <p:spPr>
          <a:xfrm>
            <a:off x="311700" y="17255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XGBoost</a:t>
            </a:r>
            <a:endParaRPr/>
          </a:p>
        </p:txBody>
      </p:sp>
      <p:graphicFrame>
        <p:nvGraphicFramePr>
          <p:cNvPr id="222" name="Google Shape;222;p25"/>
          <p:cNvGraphicFramePr/>
          <p:nvPr/>
        </p:nvGraphicFramePr>
        <p:xfrm>
          <a:off x="116825" y="3602150"/>
          <a:ext cx="3000000" cy="3000000"/>
        </p:xfrm>
        <a:graphic>
          <a:graphicData uri="http://schemas.openxmlformats.org/drawingml/2006/table">
            <a:tbl>
              <a:tblPr>
                <a:noFill/>
                <a:tableStyleId>{8FD11828-63F0-43F4-9B2E-2A6625480EFF}</a:tableStyleId>
              </a:tblPr>
              <a:tblGrid>
                <a:gridCol w="1263350"/>
                <a:gridCol w="710900"/>
                <a:gridCol w="1815800"/>
                <a:gridCol w="1815800"/>
              </a:tblGrid>
              <a:tr h="402900">
                <a:tc>
                  <a:txBody>
                    <a:bodyPr/>
                    <a:lstStyle/>
                    <a:p>
                      <a:pPr indent="0" lvl="0" marL="0" rtl="0" algn="l">
                        <a:spcBef>
                          <a:spcPts val="0"/>
                        </a:spcBef>
                        <a:spcAft>
                          <a:spcPts val="0"/>
                        </a:spcAft>
                        <a:buNone/>
                      </a:pPr>
                      <a:r>
                        <a:rPr lang="en" sz="1000"/>
                        <a:t>Evaluation metrics </a:t>
                      </a:r>
                      <a:endParaRPr sz="1000"/>
                    </a:p>
                  </a:txBody>
                  <a:tcPr marT="91425" marB="91425" marR="91425" marL="91425">
                    <a:solidFill>
                      <a:srgbClr val="EFEFEF"/>
                    </a:solidFill>
                  </a:tcPr>
                </a:tc>
                <a:tc>
                  <a:txBody>
                    <a:bodyPr/>
                    <a:lstStyle/>
                    <a:p>
                      <a:pPr indent="0" lvl="0" marL="0" rtl="0" algn="l">
                        <a:spcBef>
                          <a:spcPts val="0"/>
                        </a:spcBef>
                        <a:spcAft>
                          <a:spcPts val="0"/>
                        </a:spcAft>
                        <a:buNone/>
                      </a:pPr>
                      <a:r>
                        <a:rPr lang="en" sz="1000"/>
                        <a:t>Training</a:t>
                      </a:r>
                      <a:endParaRPr sz="1000"/>
                    </a:p>
                  </a:txBody>
                  <a:tcPr marT="91425" marB="91425" marR="91425" marL="91425">
                    <a:solidFill>
                      <a:srgbClr val="EFEFEF"/>
                    </a:solidFill>
                  </a:tcPr>
                </a:tc>
                <a:tc>
                  <a:txBody>
                    <a:bodyPr/>
                    <a:lstStyle/>
                    <a:p>
                      <a:pPr indent="0" lvl="0" marL="0" rtl="0" algn="l">
                        <a:spcBef>
                          <a:spcPts val="0"/>
                        </a:spcBef>
                        <a:spcAft>
                          <a:spcPts val="0"/>
                        </a:spcAft>
                        <a:buNone/>
                      </a:pPr>
                      <a:r>
                        <a:rPr lang="en" sz="1000"/>
                        <a:t>Testing</a:t>
                      </a:r>
                      <a:endParaRPr sz="1000"/>
                    </a:p>
                  </a:txBody>
                  <a:tcPr marT="91425" marB="91425" marR="91425" marL="91425">
                    <a:solidFill>
                      <a:srgbClr val="EFEFEF"/>
                    </a:solidFill>
                  </a:tcPr>
                </a:tc>
                <a:tc>
                  <a:txBody>
                    <a:bodyPr/>
                    <a:lstStyle/>
                    <a:p>
                      <a:pPr indent="0" lvl="0" marL="0" rtl="0" algn="l">
                        <a:spcBef>
                          <a:spcPts val="0"/>
                        </a:spcBef>
                        <a:spcAft>
                          <a:spcPts val="0"/>
                        </a:spcAft>
                        <a:buNone/>
                      </a:pPr>
                      <a:r>
                        <a:rPr lang="en" sz="1000"/>
                        <a:t>Validation</a:t>
                      </a:r>
                      <a:endParaRPr sz="1000"/>
                    </a:p>
                  </a:txBody>
                  <a:tcPr marT="91425" marB="91425" marR="91425" marL="91425">
                    <a:solidFill>
                      <a:srgbClr val="EFEFEF"/>
                    </a:solidFill>
                  </a:tcPr>
                </a:tc>
              </a:tr>
              <a:tr h="276975">
                <a:tc>
                  <a:txBody>
                    <a:bodyPr/>
                    <a:lstStyle/>
                    <a:p>
                      <a:pPr indent="0" lvl="0" marL="0" rtl="0" algn="l">
                        <a:lnSpc>
                          <a:spcPct val="115000"/>
                        </a:lnSpc>
                        <a:spcBef>
                          <a:spcPts val="0"/>
                        </a:spcBef>
                        <a:spcAft>
                          <a:spcPts val="1200"/>
                        </a:spcAft>
                        <a:buNone/>
                      </a:pPr>
                      <a:r>
                        <a:rPr lang="en" sz="1000"/>
                        <a:t>Accuracy</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0.93</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0.931</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0.931</a:t>
                      </a:r>
                      <a:endParaRPr sz="1000"/>
                    </a:p>
                  </a:txBody>
                  <a:tcPr marT="91425" marB="91425" marR="91425" marL="91425">
                    <a:solidFill>
                      <a:schemeClr val="lt1"/>
                    </a:solidFill>
                  </a:tcPr>
                </a:tc>
              </a:tr>
              <a:tr h="276975">
                <a:tc>
                  <a:txBody>
                    <a:bodyPr/>
                    <a:lstStyle/>
                    <a:p>
                      <a:pPr indent="0" lvl="0" marL="0" rtl="0" algn="l">
                        <a:spcBef>
                          <a:spcPts val="0"/>
                        </a:spcBef>
                        <a:spcAft>
                          <a:spcPts val="0"/>
                        </a:spcAft>
                        <a:buNone/>
                      </a:pPr>
                      <a:r>
                        <a:rPr lang="en" sz="1000"/>
                        <a:t>Precision</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0.96</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0.931</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0.955</a:t>
                      </a:r>
                      <a:endParaRPr sz="1000"/>
                    </a:p>
                  </a:txBody>
                  <a:tcPr marT="91425" marB="91425" marR="91425" marL="91425">
                    <a:solidFill>
                      <a:schemeClr val="lt1"/>
                    </a:solidFill>
                  </a:tcPr>
                </a:tc>
              </a:tr>
              <a:tr h="276975">
                <a:tc>
                  <a:txBody>
                    <a:bodyPr/>
                    <a:lstStyle/>
                    <a:p>
                      <a:pPr indent="0" lvl="0" marL="0" rtl="0" algn="l">
                        <a:spcBef>
                          <a:spcPts val="0"/>
                        </a:spcBef>
                        <a:spcAft>
                          <a:spcPts val="0"/>
                        </a:spcAft>
                        <a:buNone/>
                      </a:pPr>
                      <a:r>
                        <a:rPr lang="en" sz="1000"/>
                        <a:t>F1-Score</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0.93</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0.929</a:t>
                      </a:r>
                      <a:endParaRPr sz="1000"/>
                    </a:p>
                  </a:txBody>
                  <a:tcPr marT="91425" marB="91425" marR="91425" marL="91425">
                    <a:solidFill>
                      <a:schemeClr val="lt1"/>
                    </a:solidFill>
                  </a:tcPr>
                </a:tc>
                <a:tc>
                  <a:txBody>
                    <a:bodyPr/>
                    <a:lstStyle/>
                    <a:p>
                      <a:pPr indent="0" lvl="0" marL="0" rtl="0" algn="l">
                        <a:spcBef>
                          <a:spcPts val="0"/>
                        </a:spcBef>
                        <a:spcAft>
                          <a:spcPts val="0"/>
                        </a:spcAft>
                        <a:buNone/>
                      </a:pPr>
                      <a:r>
                        <a:rPr lang="en" sz="1050">
                          <a:solidFill>
                            <a:srgbClr val="212121"/>
                          </a:solidFill>
                          <a:highlight>
                            <a:srgbClr val="FFFFFF"/>
                          </a:highlight>
                          <a:latin typeface="Courier New"/>
                          <a:ea typeface="Courier New"/>
                          <a:cs typeface="Courier New"/>
                          <a:sym typeface="Courier New"/>
                        </a:rPr>
                        <a:t>0.929</a:t>
                      </a:r>
                      <a:endParaRPr sz="1000"/>
                    </a:p>
                  </a:txBody>
                  <a:tcPr marT="91425" marB="91425" marR="91425" marL="91425">
                    <a:solidFill>
                      <a:schemeClr val="lt1"/>
                    </a:solidFill>
                  </a:tcPr>
                </a:tc>
              </a:tr>
            </a:tbl>
          </a:graphicData>
        </a:graphic>
      </p:graphicFrame>
      <p:pic>
        <p:nvPicPr>
          <p:cNvPr id="223" name="Google Shape;223;p25"/>
          <p:cNvPicPr preferRelativeResize="0"/>
          <p:nvPr/>
        </p:nvPicPr>
        <p:blipFill>
          <a:blip r:embed="rId3">
            <a:alphaModFix/>
          </a:blip>
          <a:stretch>
            <a:fillRect/>
          </a:stretch>
        </p:blipFill>
        <p:spPr>
          <a:xfrm>
            <a:off x="5722674" y="3878176"/>
            <a:ext cx="1773676" cy="1110299"/>
          </a:xfrm>
          <a:prstGeom prst="rect">
            <a:avLst/>
          </a:prstGeom>
          <a:noFill/>
          <a:ln>
            <a:noFill/>
          </a:ln>
        </p:spPr>
      </p:pic>
      <p:pic>
        <p:nvPicPr>
          <p:cNvPr id="224" name="Google Shape;224;p25"/>
          <p:cNvPicPr preferRelativeResize="0"/>
          <p:nvPr/>
        </p:nvPicPr>
        <p:blipFill>
          <a:blip r:embed="rId4">
            <a:alphaModFix/>
          </a:blip>
          <a:stretch>
            <a:fillRect/>
          </a:stretch>
        </p:blipFill>
        <p:spPr>
          <a:xfrm>
            <a:off x="4389100" y="3923288"/>
            <a:ext cx="1333579" cy="1110300"/>
          </a:xfrm>
          <a:prstGeom prst="rect">
            <a:avLst/>
          </a:prstGeom>
          <a:noFill/>
          <a:ln>
            <a:noFill/>
          </a:ln>
        </p:spPr>
      </p:pic>
      <p:pic>
        <p:nvPicPr>
          <p:cNvPr id="225" name="Google Shape;225;p25"/>
          <p:cNvPicPr preferRelativeResize="0"/>
          <p:nvPr/>
        </p:nvPicPr>
        <p:blipFill rotWithShape="1">
          <a:blip r:embed="rId5">
            <a:alphaModFix/>
          </a:blip>
          <a:srcRect b="5356" l="3372" r="0" t="0"/>
          <a:stretch/>
        </p:blipFill>
        <p:spPr>
          <a:xfrm>
            <a:off x="7343350" y="3878175"/>
            <a:ext cx="1800660" cy="1110300"/>
          </a:xfrm>
          <a:prstGeom prst="rect">
            <a:avLst/>
          </a:prstGeom>
          <a:noFill/>
          <a:ln>
            <a:noFill/>
          </a:ln>
        </p:spPr>
      </p:pic>
      <p:pic>
        <p:nvPicPr>
          <p:cNvPr id="226" name="Google Shape;226;p25"/>
          <p:cNvPicPr preferRelativeResize="0"/>
          <p:nvPr/>
        </p:nvPicPr>
        <p:blipFill>
          <a:blip r:embed="rId6">
            <a:alphaModFix/>
          </a:blip>
          <a:stretch>
            <a:fillRect/>
          </a:stretch>
        </p:blipFill>
        <p:spPr>
          <a:xfrm>
            <a:off x="2570826" y="3923300"/>
            <a:ext cx="1278899" cy="1110299"/>
          </a:xfrm>
          <a:prstGeom prst="rect">
            <a:avLst/>
          </a:prstGeom>
          <a:noFill/>
          <a:ln>
            <a:noFill/>
          </a:ln>
        </p:spPr>
      </p:pic>
      <p:sp>
        <p:nvSpPr>
          <p:cNvPr id="227" name="Google Shape;227;p25"/>
          <p:cNvSpPr txBox="1"/>
          <p:nvPr/>
        </p:nvSpPr>
        <p:spPr>
          <a:xfrm>
            <a:off x="-34450" y="660100"/>
            <a:ext cx="56058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t>Model Parameters Tested </a:t>
            </a:r>
            <a:endParaRPr b="1" sz="1000"/>
          </a:p>
          <a:p>
            <a:pPr indent="0" lvl="0" marL="0" rtl="0" algn="l">
              <a:spcBef>
                <a:spcPts val="0"/>
              </a:spcBef>
              <a:spcAft>
                <a:spcPts val="0"/>
              </a:spcAft>
              <a:buNone/>
            </a:pPr>
            <a:r>
              <a:rPr lang="en" sz="900">
                <a:highlight>
                  <a:srgbClr val="F3F3F3"/>
                </a:highlight>
                <a:latin typeface="Courier New"/>
                <a:ea typeface="Courier New"/>
                <a:cs typeface="Courier New"/>
                <a:sym typeface="Courier New"/>
              </a:rPr>
              <a:t>param_grid = {</a:t>
            </a:r>
            <a:r>
              <a:rPr lang="en" sz="900">
                <a:solidFill>
                  <a:srgbClr val="E97132"/>
                </a:solidFill>
                <a:highlight>
                  <a:srgbClr val="F3F3F3"/>
                </a:highlight>
                <a:latin typeface="Courier New"/>
                <a:ea typeface="Courier New"/>
                <a:cs typeface="Courier New"/>
                <a:sym typeface="Courier New"/>
              </a:rPr>
              <a:t>'learning_rate'</a:t>
            </a:r>
            <a:r>
              <a:rPr lang="en" sz="900">
                <a:highlight>
                  <a:srgbClr val="F3F3F3"/>
                </a:highlight>
                <a:latin typeface="Courier New"/>
                <a:ea typeface="Courier New"/>
                <a:cs typeface="Courier New"/>
                <a:sym typeface="Courier New"/>
              </a:rPr>
              <a:t>: [0.005, 0.01, 0.001],</a:t>
            </a:r>
            <a:endParaRPr sz="900">
              <a:highlight>
                <a:srgbClr val="F3F3F3"/>
              </a:highlight>
              <a:latin typeface="Courier New"/>
              <a:ea typeface="Courier New"/>
              <a:cs typeface="Courier New"/>
              <a:sym typeface="Courier New"/>
            </a:endParaRPr>
          </a:p>
          <a:p>
            <a:pPr indent="0" lvl="0" marL="0" rtl="0" algn="l">
              <a:spcBef>
                <a:spcPts val="0"/>
              </a:spcBef>
              <a:spcAft>
                <a:spcPts val="0"/>
              </a:spcAft>
              <a:buNone/>
            </a:pPr>
            <a:r>
              <a:rPr lang="en" sz="900">
                <a:highlight>
                  <a:srgbClr val="F3F3F3"/>
                </a:highlight>
                <a:latin typeface="Courier New"/>
                <a:ea typeface="Courier New"/>
                <a:cs typeface="Courier New"/>
                <a:sym typeface="Courier New"/>
              </a:rPr>
              <a:t>               </a:t>
            </a:r>
            <a:r>
              <a:rPr lang="en" sz="900">
                <a:solidFill>
                  <a:srgbClr val="E97132"/>
                </a:solidFill>
                <a:highlight>
                  <a:srgbClr val="F3F3F3"/>
                </a:highlight>
                <a:latin typeface="Courier New"/>
                <a:ea typeface="Courier New"/>
                <a:cs typeface="Courier New"/>
                <a:sym typeface="Courier New"/>
              </a:rPr>
              <a:t>'n_estimators': </a:t>
            </a:r>
            <a:r>
              <a:rPr lang="en" sz="900">
                <a:highlight>
                  <a:srgbClr val="F3F3F3"/>
                </a:highlight>
                <a:latin typeface="Courier New"/>
                <a:ea typeface="Courier New"/>
                <a:cs typeface="Courier New"/>
                <a:sym typeface="Courier New"/>
              </a:rPr>
              <a:t>[50,100,200],</a:t>
            </a:r>
            <a:endParaRPr sz="900">
              <a:highlight>
                <a:srgbClr val="F3F3F3"/>
              </a:highlight>
              <a:latin typeface="Courier New"/>
              <a:ea typeface="Courier New"/>
              <a:cs typeface="Courier New"/>
              <a:sym typeface="Courier New"/>
            </a:endParaRPr>
          </a:p>
          <a:p>
            <a:pPr indent="0" lvl="0" marL="0" rtl="0" algn="l">
              <a:spcBef>
                <a:spcPts val="0"/>
              </a:spcBef>
              <a:spcAft>
                <a:spcPts val="0"/>
              </a:spcAft>
              <a:buNone/>
            </a:pPr>
            <a:r>
              <a:rPr lang="en" sz="900">
                <a:highlight>
                  <a:srgbClr val="F3F3F3"/>
                </a:highlight>
                <a:latin typeface="Courier New"/>
                <a:ea typeface="Courier New"/>
                <a:cs typeface="Courier New"/>
                <a:sym typeface="Courier New"/>
              </a:rPr>
              <a:t>               </a:t>
            </a:r>
            <a:r>
              <a:rPr lang="en" sz="900">
                <a:solidFill>
                  <a:srgbClr val="E97132"/>
                </a:solidFill>
                <a:highlight>
                  <a:srgbClr val="F3F3F3"/>
                </a:highlight>
                <a:latin typeface="Courier New"/>
                <a:ea typeface="Courier New"/>
                <a:cs typeface="Courier New"/>
                <a:sym typeface="Courier New"/>
              </a:rPr>
              <a:t>'random_state': </a:t>
            </a:r>
            <a:r>
              <a:rPr lang="en" sz="900">
                <a:highlight>
                  <a:srgbClr val="F3F3F3"/>
                </a:highlight>
                <a:latin typeface="Courier New"/>
                <a:ea typeface="Courier New"/>
                <a:cs typeface="Courier New"/>
                <a:sym typeface="Courier New"/>
              </a:rPr>
              <a:t>[42],</a:t>
            </a:r>
            <a:endParaRPr sz="900">
              <a:highlight>
                <a:srgbClr val="F3F3F3"/>
              </a:highlight>
              <a:latin typeface="Courier New"/>
              <a:ea typeface="Courier New"/>
              <a:cs typeface="Courier New"/>
              <a:sym typeface="Courier New"/>
            </a:endParaRPr>
          </a:p>
          <a:p>
            <a:pPr indent="0" lvl="0" marL="0" rtl="0" algn="l">
              <a:spcBef>
                <a:spcPts val="0"/>
              </a:spcBef>
              <a:spcAft>
                <a:spcPts val="0"/>
              </a:spcAft>
              <a:buNone/>
            </a:pPr>
            <a:r>
              <a:rPr lang="en" sz="900">
                <a:highlight>
                  <a:srgbClr val="F3F3F3"/>
                </a:highlight>
                <a:latin typeface="Courier New"/>
                <a:ea typeface="Courier New"/>
                <a:cs typeface="Courier New"/>
                <a:sym typeface="Courier New"/>
              </a:rPr>
              <a:t>               </a:t>
            </a:r>
            <a:r>
              <a:rPr lang="en" sz="900">
                <a:solidFill>
                  <a:srgbClr val="E97132"/>
                </a:solidFill>
                <a:highlight>
                  <a:srgbClr val="F3F3F3"/>
                </a:highlight>
                <a:latin typeface="Courier New"/>
                <a:ea typeface="Courier New"/>
                <a:cs typeface="Courier New"/>
                <a:sym typeface="Courier New"/>
              </a:rPr>
              <a:t>'gamma': </a:t>
            </a:r>
            <a:r>
              <a:rPr lang="en" sz="900">
                <a:highlight>
                  <a:srgbClr val="F3F3F3"/>
                </a:highlight>
                <a:latin typeface="Courier New"/>
                <a:ea typeface="Courier New"/>
                <a:cs typeface="Courier New"/>
                <a:sym typeface="Courier New"/>
              </a:rPr>
              <a:t>[0, 5],</a:t>
            </a:r>
            <a:endParaRPr sz="900">
              <a:highlight>
                <a:srgbClr val="F3F3F3"/>
              </a:highlight>
              <a:latin typeface="Courier New"/>
              <a:ea typeface="Courier New"/>
              <a:cs typeface="Courier New"/>
              <a:sym typeface="Courier New"/>
            </a:endParaRPr>
          </a:p>
          <a:p>
            <a:pPr indent="0" lvl="0" marL="0" rtl="0" algn="l">
              <a:spcBef>
                <a:spcPts val="0"/>
              </a:spcBef>
              <a:spcAft>
                <a:spcPts val="0"/>
              </a:spcAft>
              <a:buNone/>
            </a:pPr>
            <a:r>
              <a:rPr lang="en" sz="900">
                <a:highlight>
                  <a:srgbClr val="F3F3F3"/>
                </a:highlight>
                <a:latin typeface="Courier New"/>
                <a:ea typeface="Courier New"/>
                <a:cs typeface="Courier New"/>
                <a:sym typeface="Courier New"/>
              </a:rPr>
              <a:t>               </a:t>
            </a:r>
            <a:r>
              <a:rPr lang="en" sz="900">
                <a:solidFill>
                  <a:srgbClr val="E97132"/>
                </a:solidFill>
                <a:highlight>
                  <a:srgbClr val="F3F3F3"/>
                </a:highlight>
                <a:latin typeface="Courier New"/>
                <a:ea typeface="Courier New"/>
                <a:cs typeface="Courier New"/>
                <a:sym typeface="Courier New"/>
              </a:rPr>
              <a:t>'min_child_weight': </a:t>
            </a:r>
            <a:r>
              <a:rPr lang="en" sz="900">
                <a:highlight>
                  <a:srgbClr val="F3F3F3"/>
                </a:highlight>
                <a:latin typeface="Courier New"/>
                <a:ea typeface="Courier New"/>
                <a:cs typeface="Courier New"/>
                <a:sym typeface="Courier New"/>
              </a:rPr>
              <a:t>[5, 10, 15],</a:t>
            </a:r>
            <a:endParaRPr sz="900">
              <a:highlight>
                <a:srgbClr val="F3F3F3"/>
              </a:highlight>
              <a:latin typeface="Courier New"/>
              <a:ea typeface="Courier New"/>
              <a:cs typeface="Courier New"/>
              <a:sym typeface="Courier New"/>
            </a:endParaRPr>
          </a:p>
          <a:p>
            <a:pPr indent="0" lvl="0" marL="0" rtl="0" algn="l">
              <a:spcBef>
                <a:spcPts val="0"/>
              </a:spcBef>
              <a:spcAft>
                <a:spcPts val="0"/>
              </a:spcAft>
              <a:buNone/>
            </a:pPr>
            <a:r>
              <a:rPr lang="en" sz="900">
                <a:highlight>
                  <a:srgbClr val="F3F3F3"/>
                </a:highlight>
                <a:latin typeface="Courier New"/>
                <a:ea typeface="Courier New"/>
                <a:cs typeface="Courier New"/>
                <a:sym typeface="Courier New"/>
              </a:rPr>
              <a:t>              </a:t>
            </a:r>
            <a:r>
              <a:rPr lang="en" sz="900">
                <a:solidFill>
                  <a:srgbClr val="E97132"/>
                </a:solidFill>
                <a:highlight>
                  <a:srgbClr val="F3F3F3"/>
                </a:highlight>
                <a:latin typeface="Courier New"/>
                <a:ea typeface="Courier New"/>
                <a:cs typeface="Courier New"/>
                <a:sym typeface="Courier New"/>
              </a:rPr>
              <a:t> 'max_depth': </a:t>
            </a:r>
            <a:r>
              <a:rPr lang="en" sz="900">
                <a:highlight>
                  <a:srgbClr val="F3F3F3"/>
                </a:highlight>
                <a:latin typeface="Courier New"/>
                <a:ea typeface="Courier New"/>
                <a:cs typeface="Courier New"/>
                <a:sym typeface="Courier New"/>
              </a:rPr>
              <a:t>[5, 10]}</a:t>
            </a:r>
            <a:endParaRPr sz="900">
              <a:highlight>
                <a:srgbClr val="F3F3F3"/>
              </a:highlight>
              <a:latin typeface="Courier New"/>
              <a:ea typeface="Courier New"/>
              <a:cs typeface="Courier New"/>
              <a:sym typeface="Courier New"/>
            </a:endParaRPr>
          </a:p>
          <a:p>
            <a:pPr indent="0" lvl="0" marL="0" rtl="0" algn="l">
              <a:spcBef>
                <a:spcPts val="600"/>
              </a:spcBef>
              <a:spcAft>
                <a:spcPts val="0"/>
              </a:spcAft>
              <a:buNone/>
            </a:pPr>
            <a:r>
              <a:rPr b="1" lang="en" sz="1000"/>
              <a:t>Final (Optimal) Parameters:</a:t>
            </a:r>
            <a:endParaRPr b="1" sz="1000"/>
          </a:p>
          <a:p>
            <a:pPr indent="0" lvl="0" marL="0" rtl="0" algn="l">
              <a:spcBef>
                <a:spcPts val="600"/>
              </a:spcBef>
              <a:spcAft>
                <a:spcPts val="0"/>
              </a:spcAft>
              <a:buNone/>
            </a:pPr>
            <a:r>
              <a:rPr lang="en" sz="900">
                <a:highlight>
                  <a:srgbClr val="F7F7F7"/>
                </a:highlight>
                <a:latin typeface="Courier New"/>
                <a:ea typeface="Courier New"/>
                <a:cs typeface="Courier New"/>
                <a:sym typeface="Courier New"/>
              </a:rPr>
              <a:t>param_grid = {</a:t>
            </a:r>
            <a:r>
              <a:rPr lang="en" sz="900">
                <a:solidFill>
                  <a:srgbClr val="00B0F0"/>
                </a:solidFill>
                <a:highlight>
                  <a:srgbClr val="F7F7F7"/>
                </a:highlight>
                <a:latin typeface="Courier New"/>
                <a:ea typeface="Courier New"/>
                <a:cs typeface="Courier New"/>
                <a:sym typeface="Courier New"/>
              </a:rPr>
              <a:t>'learning_rate'</a:t>
            </a:r>
            <a:r>
              <a:rPr lang="en" sz="900">
                <a:highlight>
                  <a:srgbClr val="F7F7F7"/>
                </a:highlight>
                <a:latin typeface="Courier New"/>
                <a:ea typeface="Courier New"/>
                <a:cs typeface="Courier New"/>
                <a:sym typeface="Courier New"/>
              </a:rPr>
              <a:t>: [0.01],  </a:t>
            </a:r>
            <a:r>
              <a:rPr lang="en" sz="900">
                <a:solidFill>
                  <a:srgbClr val="00B0F0"/>
                </a:solidFill>
                <a:highlight>
                  <a:srgbClr val="F7F7F7"/>
                </a:highlight>
                <a:latin typeface="Courier New"/>
                <a:ea typeface="Courier New"/>
                <a:cs typeface="Courier New"/>
                <a:sym typeface="Courier New"/>
              </a:rPr>
              <a:t>'n_estimators'</a:t>
            </a:r>
            <a:r>
              <a:rPr lang="en" sz="900">
                <a:highlight>
                  <a:srgbClr val="F7F7F7"/>
                </a:highlight>
                <a:latin typeface="Courier New"/>
                <a:ea typeface="Courier New"/>
                <a:cs typeface="Courier New"/>
                <a:sym typeface="Courier New"/>
              </a:rPr>
              <a:t>: [200], </a:t>
            </a:r>
            <a:r>
              <a:rPr lang="en" sz="900">
                <a:solidFill>
                  <a:srgbClr val="00B0F0"/>
                </a:solidFill>
                <a:highlight>
                  <a:srgbClr val="F7F7F7"/>
                </a:highlight>
                <a:latin typeface="Courier New"/>
                <a:ea typeface="Courier New"/>
                <a:cs typeface="Courier New"/>
                <a:sym typeface="Courier New"/>
              </a:rPr>
              <a:t>'random_state': </a:t>
            </a:r>
            <a:r>
              <a:rPr lang="en" sz="900">
                <a:highlight>
                  <a:srgbClr val="F7F7F7"/>
                </a:highlight>
                <a:latin typeface="Courier New"/>
                <a:ea typeface="Courier New"/>
                <a:cs typeface="Courier New"/>
                <a:sym typeface="Courier New"/>
              </a:rPr>
              <a:t>[42],   'max_depth': [5],   </a:t>
            </a:r>
            <a:r>
              <a:rPr lang="en" sz="900">
                <a:solidFill>
                  <a:srgbClr val="00B0F0"/>
                </a:solidFill>
                <a:highlight>
                  <a:srgbClr val="F7F7F7"/>
                </a:highlight>
                <a:latin typeface="Courier New"/>
                <a:ea typeface="Courier New"/>
                <a:cs typeface="Courier New"/>
                <a:sym typeface="Courier New"/>
              </a:rPr>
              <a:t>'gamma': </a:t>
            </a:r>
            <a:r>
              <a:rPr lang="en" sz="900">
                <a:highlight>
                  <a:srgbClr val="F7F7F7"/>
                </a:highlight>
                <a:latin typeface="Courier New"/>
                <a:ea typeface="Courier New"/>
                <a:cs typeface="Courier New"/>
                <a:sym typeface="Courier New"/>
              </a:rPr>
              <a:t>[0],    </a:t>
            </a:r>
            <a:r>
              <a:rPr lang="en" sz="900">
                <a:solidFill>
                  <a:srgbClr val="00B0F0"/>
                </a:solidFill>
                <a:highlight>
                  <a:srgbClr val="F7F7F7"/>
                </a:highlight>
                <a:latin typeface="Courier New"/>
                <a:ea typeface="Courier New"/>
                <a:cs typeface="Courier New"/>
                <a:sym typeface="Courier New"/>
              </a:rPr>
              <a:t>'min_child_weight': </a:t>
            </a:r>
            <a:r>
              <a:rPr lang="en" sz="900">
                <a:highlight>
                  <a:srgbClr val="F7F7F7"/>
                </a:highlight>
                <a:latin typeface="Courier New"/>
                <a:ea typeface="Courier New"/>
                <a:cs typeface="Courier New"/>
                <a:sym typeface="Courier New"/>
              </a:rPr>
              <a:t>[10]}</a:t>
            </a:r>
            <a:endParaRPr sz="900">
              <a:highlight>
                <a:srgbClr val="F7F7F7"/>
              </a:highlight>
              <a:latin typeface="Courier New"/>
              <a:ea typeface="Courier New"/>
              <a:cs typeface="Courier New"/>
              <a:sym typeface="Courier New"/>
            </a:endParaRPr>
          </a:p>
          <a:p>
            <a:pPr indent="0" lvl="0" marL="0" rtl="0" algn="l">
              <a:spcBef>
                <a:spcPts val="600"/>
              </a:spcBef>
              <a:spcAft>
                <a:spcPts val="0"/>
              </a:spcAft>
              <a:buNone/>
            </a:pPr>
            <a:r>
              <a:t/>
            </a:r>
            <a:endParaRPr sz="900">
              <a:highlight>
                <a:srgbClr val="F7F7F7"/>
              </a:highlight>
              <a:latin typeface="Courier New"/>
              <a:ea typeface="Courier New"/>
              <a:cs typeface="Courier New"/>
              <a:sym typeface="Courier New"/>
            </a:endParaRPr>
          </a:p>
          <a:p>
            <a:pPr indent="0" lvl="0" marL="0" rtl="0" algn="l">
              <a:spcBef>
                <a:spcPts val="0"/>
              </a:spcBef>
              <a:spcAft>
                <a:spcPts val="0"/>
              </a:spcAft>
              <a:buNone/>
            </a:pPr>
            <a:r>
              <a:rPr b="1" lang="en" sz="1000"/>
              <a:t>Key Takeaway</a:t>
            </a:r>
            <a:endParaRPr b="1" sz="1000"/>
          </a:p>
          <a:p>
            <a:pPr indent="0" lvl="0" marL="0" rtl="0" algn="l">
              <a:spcBef>
                <a:spcPts val="0"/>
              </a:spcBef>
              <a:spcAft>
                <a:spcPts val="0"/>
              </a:spcAft>
              <a:buNone/>
            </a:pPr>
            <a:r>
              <a:rPr lang="en" sz="1000"/>
              <a:t>-The boundary between classes indicates that the model has learned a non-linear separation, which is typical for XGBoost</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n" sz="1000"/>
              <a:t>-Features like </a:t>
            </a:r>
            <a:r>
              <a:rPr lang="en" sz="1000">
                <a:solidFill>
                  <a:srgbClr val="188038"/>
                </a:solidFill>
                <a:latin typeface="Roboto Mono"/>
                <a:ea typeface="Roboto Mono"/>
                <a:cs typeface="Roboto Mono"/>
                <a:sym typeface="Roboto Mono"/>
              </a:rPr>
              <a:t>SAVI_HLS_04</a:t>
            </a:r>
            <a:r>
              <a:rPr lang="en" sz="1000"/>
              <a:t>, </a:t>
            </a:r>
            <a:r>
              <a:rPr lang="en" sz="1000">
                <a:solidFill>
                  <a:srgbClr val="188038"/>
                </a:solidFill>
                <a:latin typeface="Roboto Mono"/>
                <a:ea typeface="Roboto Mono"/>
                <a:cs typeface="Roboto Mono"/>
                <a:sym typeface="Roboto Mono"/>
              </a:rPr>
              <a:t>NDMI_HLS_05</a:t>
            </a:r>
            <a:r>
              <a:rPr lang="en" sz="1000"/>
              <a:t>, </a:t>
            </a:r>
            <a:r>
              <a:rPr lang="en" sz="1000">
                <a:solidFill>
                  <a:srgbClr val="188038"/>
                </a:solidFill>
                <a:latin typeface="Roboto Mono"/>
                <a:ea typeface="Roboto Mono"/>
                <a:cs typeface="Roboto Mono"/>
                <a:sym typeface="Roboto Mono"/>
              </a:rPr>
              <a:t>S2_EVI_6</a:t>
            </a:r>
            <a:r>
              <a:rPr lang="en" sz="1000"/>
              <a:t>, </a:t>
            </a:r>
            <a:r>
              <a:rPr lang="en" sz="1000">
                <a:solidFill>
                  <a:srgbClr val="188038"/>
                </a:solidFill>
                <a:latin typeface="Roboto Mono"/>
                <a:ea typeface="Roboto Mono"/>
                <a:cs typeface="Roboto Mono"/>
                <a:sym typeface="Roboto Mono"/>
              </a:rPr>
              <a:t>S2_SAVI_6</a:t>
            </a:r>
            <a:r>
              <a:rPr lang="en" sz="1000"/>
              <a:t>, and </a:t>
            </a:r>
            <a:r>
              <a:rPr lang="en" sz="1000">
                <a:solidFill>
                  <a:srgbClr val="188038"/>
                </a:solidFill>
                <a:latin typeface="Roboto Mono"/>
                <a:ea typeface="Roboto Mono"/>
                <a:cs typeface="Roboto Mono"/>
                <a:sym typeface="Roboto Mono"/>
              </a:rPr>
              <a:t>S2_NDMI_9</a:t>
            </a:r>
            <a:r>
              <a:rPr lang="en" sz="1000"/>
              <a:t> have the highest importance, indicating they were critical in determining the model's predictions. </a:t>
            </a:r>
            <a:endParaRPr sz="1300"/>
          </a:p>
        </p:txBody>
      </p:sp>
      <p:pic>
        <p:nvPicPr>
          <p:cNvPr id="228" name="Google Shape;228;p25"/>
          <p:cNvPicPr preferRelativeResize="0"/>
          <p:nvPr/>
        </p:nvPicPr>
        <p:blipFill>
          <a:blip r:embed="rId7">
            <a:alphaModFix/>
          </a:blip>
          <a:stretch>
            <a:fillRect/>
          </a:stretch>
        </p:blipFill>
        <p:spPr>
          <a:xfrm>
            <a:off x="5622675" y="103627"/>
            <a:ext cx="3348250" cy="2822086"/>
          </a:xfrm>
          <a:prstGeom prst="rect">
            <a:avLst/>
          </a:prstGeom>
          <a:noFill/>
          <a:ln>
            <a:noFill/>
          </a:ln>
        </p:spPr>
      </p:pic>
      <p:pic>
        <p:nvPicPr>
          <p:cNvPr id="229" name="Google Shape;229;p25"/>
          <p:cNvPicPr preferRelativeResize="0"/>
          <p:nvPr/>
        </p:nvPicPr>
        <p:blipFill>
          <a:blip r:embed="rId8">
            <a:alphaModFix/>
          </a:blip>
          <a:stretch>
            <a:fillRect/>
          </a:stretch>
        </p:blipFill>
        <p:spPr>
          <a:xfrm>
            <a:off x="6088100" y="4248496"/>
            <a:ext cx="1333575" cy="68109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6"/>
          <p:cNvSpPr txBox="1"/>
          <p:nvPr>
            <p:ph type="title"/>
          </p:nvPr>
        </p:nvSpPr>
        <p:spPr>
          <a:xfrm>
            <a:off x="311700" y="29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Takeaways/Caveats/Next Steps</a:t>
            </a:r>
            <a:endParaRPr/>
          </a:p>
        </p:txBody>
      </p:sp>
      <p:sp>
        <p:nvSpPr>
          <p:cNvPr id="235" name="Google Shape;235;p26"/>
          <p:cNvSpPr txBox="1"/>
          <p:nvPr>
            <p:ph idx="1" type="body"/>
          </p:nvPr>
        </p:nvSpPr>
        <p:spPr>
          <a:xfrm>
            <a:off x="0" y="478600"/>
            <a:ext cx="9144000" cy="4664700"/>
          </a:xfrm>
          <a:prstGeom prst="rect">
            <a:avLst/>
          </a:prstGeom>
          <a:solidFill>
            <a:schemeClr val="lt1"/>
          </a:solidFill>
        </p:spPr>
        <p:txBody>
          <a:bodyPr anchorCtr="0" anchor="t" bIns="91425" lIns="91425" spcFirstLastPara="1" rIns="91425" wrap="square" tIns="91425">
            <a:normAutofit fontScale="85000" lnSpcReduction="10000"/>
          </a:bodyPr>
          <a:lstStyle/>
          <a:p>
            <a:pPr indent="-325755" lvl="0" marL="457200" rtl="0" algn="l">
              <a:spcBef>
                <a:spcPts val="0"/>
              </a:spcBef>
              <a:spcAft>
                <a:spcPts val="0"/>
              </a:spcAft>
              <a:buSzPct val="100000"/>
              <a:buChar char="●"/>
            </a:pPr>
            <a:r>
              <a:rPr lang="en"/>
              <a:t>Takeaways:</a:t>
            </a:r>
            <a:endParaRPr/>
          </a:p>
          <a:p>
            <a:pPr indent="-304165" lvl="1" marL="914400" rtl="0" algn="l">
              <a:spcBef>
                <a:spcPts val="0"/>
              </a:spcBef>
              <a:spcAft>
                <a:spcPts val="0"/>
              </a:spcAft>
              <a:buSzPct val="77777"/>
              <a:buChar char="○"/>
            </a:pPr>
            <a:r>
              <a:rPr lang="en" sz="1800"/>
              <a:t>The study was geographically limited due to time and processing effort. So conclusions regained best performing model should be constrained to this limited scope</a:t>
            </a:r>
            <a:endParaRPr sz="1800"/>
          </a:p>
          <a:p>
            <a:pPr indent="-304165" lvl="1" marL="914400" rtl="0" algn="l">
              <a:spcBef>
                <a:spcPts val="0"/>
              </a:spcBef>
              <a:spcAft>
                <a:spcPts val="0"/>
              </a:spcAft>
              <a:buSzPct val="77777"/>
              <a:buChar char="○"/>
            </a:pPr>
            <a:r>
              <a:rPr lang="en" sz="1800"/>
              <a:t>All models provided high train, test, and validation metrics (0.973, 0.939, 0.980, and 0.931 for RF-sci kit, RF-smile, SVM, and XGB validation accuracy respectively) suggesting sufficient application post tuning effort. SVM providing the highest </a:t>
            </a:r>
            <a:r>
              <a:rPr lang="en" sz="1800"/>
              <a:t>relative</a:t>
            </a:r>
            <a:r>
              <a:rPr lang="en" sz="1800"/>
              <a:t> </a:t>
            </a:r>
            <a:r>
              <a:rPr lang="en" sz="1800"/>
              <a:t>accuracy</a:t>
            </a:r>
            <a:r>
              <a:rPr lang="en" sz="1800"/>
              <a:t> </a:t>
            </a:r>
            <a:r>
              <a:rPr lang="en" sz="1800"/>
              <a:t>validation</a:t>
            </a:r>
            <a:r>
              <a:rPr lang="en" sz="1800"/>
              <a:t> metrics</a:t>
            </a:r>
            <a:endParaRPr sz="1800"/>
          </a:p>
          <a:p>
            <a:pPr indent="-325755" lvl="1" marL="914400" rtl="0" algn="l">
              <a:spcBef>
                <a:spcPts val="0"/>
              </a:spcBef>
              <a:spcAft>
                <a:spcPts val="0"/>
              </a:spcAft>
              <a:buSzPct val="100000"/>
              <a:buChar char="○"/>
            </a:pPr>
            <a:r>
              <a:rPr lang="en" sz="1800"/>
              <a:t>Including monthly may have been valuable (still to be </a:t>
            </a:r>
            <a:r>
              <a:rPr lang="en" sz="1800"/>
              <a:t>determined</a:t>
            </a:r>
            <a:r>
              <a:rPr lang="en" sz="1800"/>
              <a:t> with a head to head comp). But peak greeness around April  (SAVI HLS 4 for instance) appears to be important </a:t>
            </a:r>
            <a:r>
              <a:rPr lang="en" sz="1800"/>
              <a:t>across</a:t>
            </a:r>
            <a:r>
              <a:rPr lang="en" sz="1800"/>
              <a:t> models</a:t>
            </a:r>
            <a:endParaRPr sz="1800"/>
          </a:p>
          <a:p>
            <a:pPr indent="-325755" lvl="2" marL="1371600" rtl="0" algn="l">
              <a:spcBef>
                <a:spcPts val="0"/>
              </a:spcBef>
              <a:spcAft>
                <a:spcPts val="0"/>
              </a:spcAft>
              <a:buSzPct val="100000"/>
              <a:buChar char="■"/>
            </a:pPr>
            <a:r>
              <a:rPr lang="en" sz="1800"/>
              <a:t>Future </a:t>
            </a:r>
            <a:r>
              <a:rPr lang="en" sz="1800"/>
              <a:t>work</a:t>
            </a:r>
            <a:r>
              <a:rPr lang="en" sz="1800"/>
              <a:t> could focus on using just this feature</a:t>
            </a:r>
            <a:endParaRPr sz="1800"/>
          </a:p>
          <a:p>
            <a:pPr indent="-325755" lvl="0" marL="457200" marR="0" rtl="0" algn="l">
              <a:lnSpc>
                <a:spcPct val="115000"/>
              </a:lnSpc>
              <a:spcBef>
                <a:spcPts val="0"/>
              </a:spcBef>
              <a:spcAft>
                <a:spcPts val="0"/>
              </a:spcAft>
              <a:buSzPct val="100000"/>
              <a:buChar char="●"/>
            </a:pPr>
            <a:r>
              <a:rPr lang="en"/>
              <a:t>Caveats:</a:t>
            </a:r>
            <a:endParaRPr sz="1800"/>
          </a:p>
          <a:p>
            <a:pPr indent="-304165" lvl="1" marL="914400" marR="0" rtl="0" algn="l">
              <a:lnSpc>
                <a:spcPct val="115000"/>
              </a:lnSpc>
              <a:spcBef>
                <a:spcPts val="0"/>
              </a:spcBef>
              <a:spcAft>
                <a:spcPts val="0"/>
              </a:spcAft>
              <a:buSzPct val="77777"/>
              <a:buChar char="○"/>
            </a:pPr>
            <a:r>
              <a:rPr lang="en" sz="1800"/>
              <a:t>We believe the labels from the NASS crop layer are useful, but we’re not fully certain of their accuracy on the ground. This study is more of a demonstration of our methods rather than a definitive result on crop stages</a:t>
            </a:r>
            <a:endParaRPr sz="1800"/>
          </a:p>
          <a:p>
            <a:pPr indent="-325755" lvl="1" marL="914400" rtl="0" algn="l">
              <a:spcBef>
                <a:spcPts val="0"/>
              </a:spcBef>
              <a:spcAft>
                <a:spcPts val="0"/>
              </a:spcAft>
              <a:buSzPct val="100000"/>
              <a:buChar char="○"/>
            </a:pPr>
            <a:r>
              <a:rPr lang="en" sz="1800"/>
              <a:t>To the previous caveat no </a:t>
            </a:r>
            <a:r>
              <a:rPr i="1" lang="en" sz="1800"/>
              <a:t>in situ</a:t>
            </a:r>
            <a:r>
              <a:rPr lang="en" sz="1800"/>
              <a:t> field data was used for the validation, rather we are comparing to the existing NASS layer. So future work could look to partition a field observation sample for validation</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7"/>
          <p:cNvSpPr txBox="1"/>
          <p:nvPr>
            <p:ph type="title"/>
          </p:nvPr>
        </p:nvSpPr>
        <p:spPr>
          <a:xfrm>
            <a:off x="311700" y="29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Takeaways/Caveats/Next Steps</a:t>
            </a:r>
            <a:endParaRPr/>
          </a:p>
        </p:txBody>
      </p:sp>
      <p:sp>
        <p:nvSpPr>
          <p:cNvPr id="241" name="Google Shape;241;p27"/>
          <p:cNvSpPr txBox="1"/>
          <p:nvPr>
            <p:ph idx="1" type="body"/>
          </p:nvPr>
        </p:nvSpPr>
        <p:spPr>
          <a:xfrm>
            <a:off x="0" y="478600"/>
            <a:ext cx="9144000" cy="4664700"/>
          </a:xfrm>
          <a:prstGeom prst="rect">
            <a:avLst/>
          </a:prstGeom>
          <a:solidFill>
            <a:schemeClr val="lt1"/>
          </a:solidFill>
        </p:spPr>
        <p:txBody>
          <a:bodyPr anchorCtr="0" anchor="t" bIns="91425" lIns="91425" spcFirstLastPara="1" rIns="91425" wrap="square" tIns="91425">
            <a:noAutofit/>
          </a:bodyPr>
          <a:lstStyle/>
          <a:p>
            <a:pPr indent="-308610" lvl="0" marL="457200" rtl="0" algn="l">
              <a:lnSpc>
                <a:spcPct val="95000"/>
              </a:lnSpc>
              <a:spcBef>
                <a:spcPts val="0"/>
              </a:spcBef>
              <a:spcAft>
                <a:spcPts val="0"/>
              </a:spcAft>
              <a:buSzPts val="1260"/>
              <a:buChar char="●"/>
            </a:pPr>
            <a:r>
              <a:rPr lang="en" sz="1260"/>
              <a:t>Future Work:</a:t>
            </a:r>
            <a:endParaRPr sz="1260"/>
          </a:p>
          <a:p>
            <a:pPr indent="-308610" lvl="1" marL="914400" rtl="0" algn="l">
              <a:lnSpc>
                <a:spcPct val="95000"/>
              </a:lnSpc>
              <a:spcBef>
                <a:spcPts val="0"/>
              </a:spcBef>
              <a:spcAft>
                <a:spcPts val="0"/>
              </a:spcAft>
              <a:buSzPts val="1260"/>
              <a:buChar char="○"/>
            </a:pPr>
            <a:r>
              <a:rPr lang="en" sz="1260"/>
              <a:t>Due to limited time, (and especially compute) additional steps such as step forward and step backward variable selection was omitted, but we would recommend this strategy for SVM for future work.</a:t>
            </a:r>
            <a:endParaRPr sz="1260"/>
          </a:p>
          <a:p>
            <a:pPr indent="-308610" lvl="1" marL="914400" rtl="0" algn="l">
              <a:lnSpc>
                <a:spcPct val="95000"/>
              </a:lnSpc>
              <a:spcBef>
                <a:spcPts val="0"/>
              </a:spcBef>
              <a:spcAft>
                <a:spcPts val="0"/>
              </a:spcAft>
              <a:buSzPts val="1260"/>
              <a:buChar char="○"/>
            </a:pPr>
            <a:r>
              <a:rPr lang="en" sz="1260"/>
              <a:t>As well as for removing highly correlated variables for tree based algorithms to reduce the covariate number to be more parsimonious</a:t>
            </a:r>
            <a:endParaRPr sz="1260"/>
          </a:p>
          <a:p>
            <a:pPr indent="-308610" lvl="2" marL="1371600" rtl="0" algn="l">
              <a:lnSpc>
                <a:spcPct val="95000"/>
              </a:lnSpc>
              <a:spcBef>
                <a:spcPts val="0"/>
              </a:spcBef>
              <a:spcAft>
                <a:spcPts val="0"/>
              </a:spcAft>
              <a:buSzPts val="1260"/>
              <a:buChar char="■"/>
            </a:pPr>
            <a:r>
              <a:rPr lang="en" sz="1260"/>
              <a:t>Many RS features, however for future work suggest keeping the scale small (</a:t>
            </a:r>
            <a:r>
              <a:rPr lang="en" sz="1260"/>
              <a:t>especially regarding compute)</a:t>
            </a:r>
            <a:endParaRPr sz="1260"/>
          </a:p>
          <a:p>
            <a:pPr indent="-308610" lvl="2" marL="1371600" rtl="0" algn="l">
              <a:lnSpc>
                <a:spcPct val="95000"/>
              </a:lnSpc>
              <a:spcBef>
                <a:spcPts val="0"/>
              </a:spcBef>
              <a:spcAft>
                <a:spcPts val="0"/>
              </a:spcAft>
              <a:buSzPts val="1260"/>
              <a:buChar char="■"/>
            </a:pPr>
            <a:r>
              <a:rPr lang="en" sz="1260"/>
              <a:t>Especially focusing on redundant spectral RS features such as HLS/LS/S2 </a:t>
            </a:r>
            <a:endParaRPr sz="1260"/>
          </a:p>
          <a:p>
            <a:pPr indent="-308610" lvl="1" marL="914400" rtl="0" algn="l">
              <a:lnSpc>
                <a:spcPct val="95000"/>
              </a:lnSpc>
              <a:spcBef>
                <a:spcPts val="0"/>
              </a:spcBef>
              <a:spcAft>
                <a:spcPts val="0"/>
              </a:spcAft>
              <a:buSzPts val="1260"/>
              <a:buChar char="○"/>
            </a:pPr>
            <a:r>
              <a:rPr lang="en" sz="1260"/>
              <a:t>Head to head study employing Cochran Q and McNemar as the these model </a:t>
            </a:r>
            <a:r>
              <a:rPr lang="en" sz="1260"/>
              <a:t>satisfy</a:t>
            </a:r>
            <a:r>
              <a:rPr lang="en" sz="1260"/>
              <a:t> the </a:t>
            </a:r>
            <a:r>
              <a:rPr lang="en" sz="1260"/>
              <a:t>statistically</a:t>
            </a:r>
            <a:r>
              <a:rPr lang="en" sz="1260"/>
              <a:t> assumptions and will enable an approach to </a:t>
            </a:r>
            <a:r>
              <a:rPr lang="en" sz="1260"/>
              <a:t>statistically</a:t>
            </a:r>
            <a:r>
              <a:rPr lang="en" sz="1260"/>
              <a:t> determine the </a:t>
            </a:r>
            <a:r>
              <a:rPr lang="en" sz="1260"/>
              <a:t>relative</a:t>
            </a:r>
            <a:r>
              <a:rPr lang="en" sz="1260"/>
              <a:t> performance (limited due to time, but plan future work)</a:t>
            </a:r>
            <a:endParaRPr sz="1260"/>
          </a:p>
          <a:p>
            <a:pPr indent="-308610" lvl="1" marL="914400" rtl="0" algn="l">
              <a:lnSpc>
                <a:spcPct val="95000"/>
              </a:lnSpc>
              <a:spcBef>
                <a:spcPts val="0"/>
              </a:spcBef>
              <a:spcAft>
                <a:spcPts val="0"/>
              </a:spcAft>
              <a:buSzPts val="1260"/>
              <a:buChar char="○"/>
            </a:pPr>
            <a:r>
              <a:rPr lang="en" sz="1260"/>
              <a:t>Explore testing different NASS cropland confidence threshold for weak label generation. We kept this static for this test but this is a potential future work</a:t>
            </a:r>
            <a:endParaRPr sz="1260"/>
          </a:p>
          <a:p>
            <a:pPr indent="-308610" lvl="1" marL="914400" rtl="0" algn="l">
              <a:lnSpc>
                <a:spcPct val="95000"/>
              </a:lnSpc>
              <a:spcBef>
                <a:spcPts val="0"/>
              </a:spcBef>
              <a:spcAft>
                <a:spcPts val="0"/>
              </a:spcAft>
              <a:buSzPts val="1260"/>
              <a:buChar char="○"/>
            </a:pPr>
            <a:r>
              <a:rPr lang="en" sz="1260"/>
              <a:t>As there are 3 wheat classes and 6 other “mixed/split” classes within the NASS layer exploring the ability to distinguish specific crop types and mixed types would be a valuable </a:t>
            </a:r>
            <a:endParaRPr sz="1260"/>
          </a:p>
          <a:p>
            <a:pPr indent="-308610" lvl="1" marL="914400" rtl="0" algn="l">
              <a:lnSpc>
                <a:spcPct val="95000"/>
              </a:lnSpc>
              <a:spcBef>
                <a:spcPts val="0"/>
              </a:spcBef>
              <a:spcAft>
                <a:spcPts val="0"/>
              </a:spcAft>
              <a:buSzPts val="1260"/>
              <a:buChar char="○"/>
            </a:pPr>
            <a:r>
              <a:rPr lang="en" sz="1260"/>
              <a:t>Expand the 9 month v. monthly composite algorm. comparison as this could help with reducing the processing and training effort.</a:t>
            </a:r>
            <a:endParaRPr sz="1260"/>
          </a:p>
          <a:p>
            <a:pPr indent="-308610" lvl="1" marL="914400" rtl="0" algn="l">
              <a:lnSpc>
                <a:spcPct val="95000"/>
              </a:lnSpc>
              <a:spcBef>
                <a:spcPts val="0"/>
              </a:spcBef>
              <a:spcAft>
                <a:spcPts val="0"/>
              </a:spcAft>
              <a:buSzPts val="1260"/>
              <a:buChar char="○"/>
            </a:pPr>
            <a:r>
              <a:rPr lang="en" sz="1260"/>
              <a:t>Ability to spatially predict Xgboost (Just limited time)</a:t>
            </a:r>
            <a:endParaRPr sz="1260"/>
          </a:p>
          <a:p>
            <a:pPr indent="-308610" lvl="1" marL="914400" rtl="0" algn="l">
              <a:lnSpc>
                <a:spcPct val="95000"/>
              </a:lnSpc>
              <a:spcBef>
                <a:spcPts val="0"/>
              </a:spcBef>
              <a:spcAft>
                <a:spcPts val="0"/>
              </a:spcAft>
              <a:buSzPts val="1260"/>
              <a:buChar char="○"/>
            </a:pPr>
            <a:r>
              <a:rPr lang="en" sz="1260"/>
              <a:t>As the preprocessing steps enables our team to derive a phenological trends, extending this work over multiple years would help refine our model and improve its accuracy.</a:t>
            </a:r>
            <a:endParaRPr sz="1260"/>
          </a:p>
          <a:p>
            <a:pPr indent="-308610" lvl="1" marL="914400" rtl="0" algn="l">
              <a:lnSpc>
                <a:spcPct val="95000"/>
              </a:lnSpc>
              <a:spcBef>
                <a:spcPts val="0"/>
              </a:spcBef>
              <a:spcAft>
                <a:spcPts val="0"/>
              </a:spcAft>
              <a:buSzPts val="1260"/>
              <a:buChar char="○"/>
            </a:pPr>
            <a:r>
              <a:rPr lang="en" sz="1260"/>
              <a:t>Apply the SVM model (best model) to next years imagery and assessing the performance in future years</a:t>
            </a:r>
            <a:endParaRPr sz="1260"/>
          </a:p>
          <a:p>
            <a:pPr indent="-308610" lvl="1" marL="914400" rtl="0" algn="l">
              <a:lnSpc>
                <a:spcPct val="95000"/>
              </a:lnSpc>
              <a:spcBef>
                <a:spcPts val="0"/>
              </a:spcBef>
              <a:spcAft>
                <a:spcPts val="0"/>
              </a:spcAft>
              <a:buSzPts val="1260"/>
              <a:buChar char="○"/>
            </a:pPr>
            <a:r>
              <a:rPr lang="en" sz="1260"/>
              <a:t>Explore a Meta model approach or DL in the future just limited time</a:t>
            </a:r>
            <a:endParaRPr sz="1260"/>
          </a:p>
          <a:p>
            <a:pPr indent="-308610" lvl="1" marL="914400" rtl="0" algn="l">
              <a:lnSpc>
                <a:spcPct val="95000"/>
              </a:lnSpc>
              <a:spcBef>
                <a:spcPts val="0"/>
              </a:spcBef>
              <a:spcAft>
                <a:spcPts val="0"/>
              </a:spcAft>
              <a:buSzPts val="1260"/>
              <a:buChar char="○"/>
            </a:pPr>
            <a:r>
              <a:rPr lang="en" sz="1260"/>
              <a:t>Additionally, exploring an inherently temporally oriented algorithm such as an LSTM which is designed to model sequential phenomena would be of value. Our time was limited by time to explore this concept.</a:t>
            </a:r>
            <a:endParaRPr sz="1260"/>
          </a:p>
          <a:p>
            <a:pPr indent="-308610" lvl="1" marL="914400" rtl="0" algn="l">
              <a:lnSpc>
                <a:spcPct val="95000"/>
              </a:lnSpc>
              <a:spcBef>
                <a:spcPts val="0"/>
              </a:spcBef>
              <a:spcAft>
                <a:spcPts val="0"/>
              </a:spcAft>
              <a:buSzPts val="1260"/>
              <a:buChar char="○"/>
            </a:pPr>
            <a:r>
              <a:rPr lang="en" sz="1260"/>
              <a:t>Biggest takeaway compute was limited for exploring other methods -scale </a:t>
            </a:r>
            <a:r>
              <a:rPr lang="en" sz="1260"/>
              <a:t>accordingly</a:t>
            </a:r>
            <a:endParaRPr sz="98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28"/>
          <p:cNvPicPr preferRelativeResize="0"/>
          <p:nvPr/>
        </p:nvPicPr>
        <p:blipFill rotWithShape="1">
          <a:blip r:embed="rId3">
            <a:alphaModFix/>
          </a:blip>
          <a:srcRect b="0" l="19876" r="10626" t="0"/>
          <a:stretch/>
        </p:blipFill>
        <p:spPr>
          <a:xfrm>
            <a:off x="3767116" y="1"/>
            <a:ext cx="5376883" cy="5143499"/>
          </a:xfrm>
          <a:prstGeom prst="rect">
            <a:avLst/>
          </a:prstGeom>
          <a:noFill/>
          <a:ln>
            <a:noFill/>
          </a:ln>
        </p:spPr>
      </p:pic>
      <p:sp>
        <p:nvSpPr>
          <p:cNvPr id="247" name="Google Shape;247;p28"/>
          <p:cNvSpPr txBox="1"/>
          <p:nvPr>
            <p:ph type="title"/>
          </p:nvPr>
        </p:nvSpPr>
        <p:spPr>
          <a:xfrm>
            <a:off x="121725" y="448150"/>
            <a:ext cx="35118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Final Products</a:t>
            </a:r>
            <a:endParaRPr/>
          </a:p>
        </p:txBody>
      </p:sp>
      <p:sp>
        <p:nvSpPr>
          <p:cNvPr id="248" name="Google Shape;248;p28"/>
          <p:cNvSpPr txBox="1"/>
          <p:nvPr>
            <p:ph idx="1" type="body"/>
          </p:nvPr>
        </p:nvSpPr>
        <p:spPr>
          <a:xfrm>
            <a:off x="67425" y="667300"/>
            <a:ext cx="3620400" cy="3339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a:p>
          <a:p>
            <a:pPr indent="-342900" lvl="0" marL="457200" rtl="0" algn="l">
              <a:spcBef>
                <a:spcPts val="1200"/>
              </a:spcBef>
              <a:spcAft>
                <a:spcPts val="0"/>
              </a:spcAft>
              <a:buSzPts val="1800"/>
              <a:buChar char="●"/>
            </a:pPr>
            <a:r>
              <a:rPr lang="en"/>
              <a:t>Binary crop type map extent of wheat for 2022</a:t>
            </a:r>
            <a:endParaRPr/>
          </a:p>
          <a:p>
            <a:pPr indent="-342900" lvl="0" marL="457200" rtl="0" algn="l">
              <a:spcBef>
                <a:spcPts val="0"/>
              </a:spcBef>
              <a:spcAft>
                <a:spcPts val="0"/>
              </a:spcAft>
              <a:buSzPts val="1800"/>
              <a:buChar char="●"/>
            </a:pPr>
            <a:r>
              <a:rPr lang="en"/>
              <a:t>Set of tuned and trained models </a:t>
            </a:r>
            <a:endParaRPr/>
          </a:p>
          <a:p>
            <a:pPr indent="-342900" lvl="0" marL="457200" rtl="0" algn="l">
              <a:spcBef>
                <a:spcPts val="0"/>
              </a:spcBef>
              <a:spcAft>
                <a:spcPts val="0"/>
              </a:spcAft>
              <a:buSzPts val="1800"/>
              <a:buChar char="●"/>
            </a:pPr>
            <a:r>
              <a:rPr lang="en"/>
              <a:t>Intercomparison of modeling techniques</a:t>
            </a:r>
            <a:endParaRPr/>
          </a:p>
          <a:p>
            <a:pPr indent="-342900" lvl="0" marL="457200" rtl="0" algn="l">
              <a:spcBef>
                <a:spcPts val="0"/>
              </a:spcBef>
              <a:spcAft>
                <a:spcPts val="0"/>
              </a:spcAft>
              <a:buSzPts val="1800"/>
              <a:buChar char="●"/>
            </a:pPr>
            <a:r>
              <a:rPr lang="en"/>
              <a:t>Code library</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49" name="Google Shape;249;p28"/>
          <p:cNvPicPr preferRelativeResize="0"/>
          <p:nvPr/>
        </p:nvPicPr>
        <p:blipFill>
          <a:blip r:embed="rId4">
            <a:alphaModFix/>
          </a:blip>
          <a:stretch>
            <a:fillRect/>
          </a:stretch>
        </p:blipFill>
        <p:spPr>
          <a:xfrm>
            <a:off x="1608187" y="2984574"/>
            <a:ext cx="2158925" cy="2158925"/>
          </a:xfrm>
          <a:prstGeom prst="rect">
            <a:avLst/>
          </a:prstGeom>
          <a:noFill/>
          <a:ln>
            <a:noFill/>
          </a:ln>
        </p:spPr>
      </p:pic>
      <p:sp>
        <p:nvSpPr>
          <p:cNvPr id="250" name="Google Shape;250;p28"/>
          <p:cNvSpPr txBox="1"/>
          <p:nvPr/>
        </p:nvSpPr>
        <p:spPr>
          <a:xfrm>
            <a:off x="1536113" y="4819300"/>
            <a:ext cx="2445900" cy="39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Roboto"/>
                <a:ea typeface="Roboto"/>
                <a:cs typeface="Roboto"/>
                <a:sym typeface="Roboto"/>
              </a:rPr>
              <a:t>QR to Code library</a:t>
            </a:r>
            <a:endParaRPr sz="1800">
              <a:solidFill>
                <a:schemeClr val="dk2"/>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9"/>
          <p:cNvSpPr txBox="1"/>
          <p:nvPr>
            <p:ph type="title"/>
          </p:nvPr>
        </p:nvSpPr>
        <p:spPr>
          <a:xfrm>
            <a:off x="311700" y="720100"/>
            <a:ext cx="8520600" cy="172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5900"/>
              <a:t>Questions</a:t>
            </a:r>
            <a:endParaRPr b="1" sz="5900"/>
          </a:p>
          <a:p>
            <a:pPr indent="0" lvl="0" marL="0" rtl="0" algn="ctr">
              <a:spcBef>
                <a:spcPts val="0"/>
              </a:spcBef>
              <a:spcAft>
                <a:spcPts val="0"/>
              </a:spcAft>
              <a:buSzPts val="990"/>
              <a:buNone/>
            </a:pPr>
            <a:r>
              <a:t/>
            </a:r>
            <a:endParaRPr b="1" sz="5900"/>
          </a:p>
          <a:p>
            <a:pPr indent="0" lvl="0" marL="0" rtl="0" algn="ctr">
              <a:spcBef>
                <a:spcPts val="0"/>
              </a:spcBef>
              <a:spcAft>
                <a:spcPts val="0"/>
              </a:spcAft>
              <a:buSzPts val="990"/>
              <a:buNone/>
            </a:pPr>
            <a:r>
              <a:rPr b="1" lang="en" sz="5900"/>
              <a:t>Thank You!</a:t>
            </a:r>
            <a:endParaRPr b="1" sz="59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2022 Labels</a:t>
            </a:r>
            <a:endParaRPr/>
          </a:p>
        </p:txBody>
      </p:sp>
      <p:sp>
        <p:nvSpPr>
          <p:cNvPr id="261" name="Google Shape;261;p30"/>
          <p:cNvSpPr txBox="1"/>
          <p:nvPr>
            <p:ph idx="1" type="body"/>
          </p:nvPr>
        </p:nvSpPr>
        <p:spPr>
          <a:xfrm>
            <a:off x="7559600" y="1267125"/>
            <a:ext cx="1584300" cy="3052800"/>
          </a:xfrm>
          <a:prstGeom prst="rect">
            <a:avLst/>
          </a:prstGeom>
          <a:solidFill>
            <a:srgbClr val="F7F7F7"/>
          </a:solidFill>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sz="1140"/>
              <a:t>Spatially </a:t>
            </a:r>
            <a:r>
              <a:rPr lang="en" sz="1140"/>
              <a:t>partitioned 1000m</a:t>
            </a:r>
            <a:endParaRPr sz="1140"/>
          </a:p>
          <a:p>
            <a:pPr indent="-300990" lvl="0" marL="457200" rtl="0" algn="l">
              <a:lnSpc>
                <a:spcPct val="95000"/>
              </a:lnSpc>
              <a:spcBef>
                <a:spcPts val="1200"/>
              </a:spcBef>
              <a:spcAft>
                <a:spcPts val="0"/>
              </a:spcAft>
              <a:buSzPts val="1140"/>
              <a:buChar char="●"/>
            </a:pPr>
            <a:r>
              <a:rPr lang="en" sz="1140"/>
              <a:t>Train 70</a:t>
            </a:r>
            <a:endParaRPr sz="1140"/>
          </a:p>
          <a:p>
            <a:pPr indent="-300990" lvl="0" marL="457200" rtl="0" algn="l">
              <a:lnSpc>
                <a:spcPct val="95000"/>
              </a:lnSpc>
              <a:spcBef>
                <a:spcPts val="0"/>
              </a:spcBef>
              <a:spcAft>
                <a:spcPts val="0"/>
              </a:spcAft>
              <a:buSzPts val="1140"/>
              <a:buChar char="●"/>
            </a:pPr>
            <a:r>
              <a:rPr lang="en" sz="1140"/>
              <a:t>Test 20</a:t>
            </a:r>
            <a:endParaRPr sz="1140"/>
          </a:p>
          <a:p>
            <a:pPr indent="-300990" lvl="0" marL="457200" rtl="0" algn="l">
              <a:lnSpc>
                <a:spcPct val="95000"/>
              </a:lnSpc>
              <a:spcBef>
                <a:spcPts val="0"/>
              </a:spcBef>
              <a:spcAft>
                <a:spcPts val="0"/>
              </a:spcAft>
              <a:buSzPts val="1140"/>
              <a:buChar char="●"/>
            </a:pPr>
            <a:r>
              <a:rPr lang="en" sz="1140"/>
              <a:t>Validation 10</a:t>
            </a:r>
            <a:endParaRPr sz="1140"/>
          </a:p>
          <a:p>
            <a:pPr indent="0" lvl="0" marL="0" rtl="0" algn="l">
              <a:lnSpc>
                <a:spcPct val="95000"/>
              </a:lnSpc>
              <a:spcBef>
                <a:spcPts val="1200"/>
              </a:spcBef>
              <a:spcAft>
                <a:spcPts val="0"/>
              </a:spcAft>
              <a:buNone/>
            </a:pPr>
            <a:r>
              <a:rPr lang="en" sz="1140"/>
              <a:t>Randomly distributed per strata (Tr, Ts, Vl)</a:t>
            </a:r>
            <a:endParaRPr sz="1140"/>
          </a:p>
          <a:p>
            <a:pPr indent="-300990" lvl="0" marL="457200" rtl="0" algn="l">
              <a:lnSpc>
                <a:spcPct val="95000"/>
              </a:lnSpc>
              <a:spcBef>
                <a:spcPts val="1200"/>
              </a:spcBef>
              <a:spcAft>
                <a:spcPts val="0"/>
              </a:spcAft>
              <a:buSzPts val="1140"/>
              <a:buChar char="●"/>
            </a:pPr>
            <a:r>
              <a:rPr lang="en" sz="1140"/>
              <a:t>1000 points per split</a:t>
            </a:r>
            <a:endParaRPr sz="1140"/>
          </a:p>
          <a:p>
            <a:pPr indent="-300990" lvl="0" marL="457200" rtl="0" algn="l">
              <a:lnSpc>
                <a:spcPct val="95000"/>
              </a:lnSpc>
              <a:spcBef>
                <a:spcPts val="0"/>
              </a:spcBef>
              <a:spcAft>
                <a:spcPts val="0"/>
              </a:spcAft>
              <a:buSzPts val="1140"/>
              <a:buChar char="●"/>
            </a:pPr>
            <a:r>
              <a:rPr lang="en" sz="1140"/>
              <a:t>500 non crop</a:t>
            </a:r>
            <a:endParaRPr sz="1140"/>
          </a:p>
          <a:p>
            <a:pPr indent="-300990" lvl="0" marL="457200" rtl="0" algn="l">
              <a:lnSpc>
                <a:spcPct val="95000"/>
              </a:lnSpc>
              <a:spcBef>
                <a:spcPts val="0"/>
              </a:spcBef>
              <a:spcAft>
                <a:spcPts val="0"/>
              </a:spcAft>
              <a:buSzPts val="1140"/>
              <a:buChar char="●"/>
            </a:pPr>
            <a:r>
              <a:rPr lang="en" sz="1140"/>
              <a:t>500 crop</a:t>
            </a:r>
            <a:endParaRPr sz="1140"/>
          </a:p>
        </p:txBody>
      </p:sp>
      <p:pic>
        <p:nvPicPr>
          <p:cNvPr id="262" name="Google Shape;262;p30"/>
          <p:cNvPicPr preferRelativeResize="0"/>
          <p:nvPr/>
        </p:nvPicPr>
        <p:blipFill>
          <a:blip r:embed="rId3">
            <a:alphaModFix/>
          </a:blip>
          <a:stretch>
            <a:fillRect/>
          </a:stretch>
        </p:blipFill>
        <p:spPr>
          <a:xfrm>
            <a:off x="135575" y="1267125"/>
            <a:ext cx="3436326" cy="3052775"/>
          </a:xfrm>
          <a:prstGeom prst="rect">
            <a:avLst/>
          </a:prstGeom>
          <a:noFill/>
          <a:ln>
            <a:noFill/>
          </a:ln>
        </p:spPr>
      </p:pic>
      <p:pic>
        <p:nvPicPr>
          <p:cNvPr id="263" name="Google Shape;263;p30"/>
          <p:cNvPicPr preferRelativeResize="0"/>
          <p:nvPr/>
        </p:nvPicPr>
        <p:blipFill>
          <a:blip r:embed="rId4">
            <a:alphaModFix/>
          </a:blip>
          <a:stretch>
            <a:fillRect/>
          </a:stretch>
        </p:blipFill>
        <p:spPr>
          <a:xfrm>
            <a:off x="3624499" y="1267115"/>
            <a:ext cx="3944525" cy="3052773"/>
          </a:xfrm>
          <a:prstGeom prst="rect">
            <a:avLst/>
          </a:prstGeom>
          <a:noFill/>
          <a:ln>
            <a:noFill/>
          </a:ln>
        </p:spPr>
      </p:pic>
      <p:sp>
        <p:nvSpPr>
          <p:cNvPr id="264" name="Google Shape;264;p30"/>
          <p:cNvSpPr txBox="1"/>
          <p:nvPr/>
        </p:nvSpPr>
        <p:spPr>
          <a:xfrm>
            <a:off x="135675" y="4383775"/>
            <a:ext cx="3436200" cy="18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Roboto"/>
                <a:ea typeface="Roboto"/>
                <a:cs typeface="Roboto"/>
                <a:sym typeface="Roboto"/>
              </a:rPr>
              <a:t>NASS crop labels</a:t>
            </a:r>
            <a:endParaRPr sz="1800">
              <a:solidFill>
                <a:schemeClr val="dk2"/>
              </a:solidFill>
              <a:latin typeface="Roboto"/>
              <a:ea typeface="Roboto"/>
              <a:cs typeface="Roboto"/>
              <a:sym typeface="Roboto"/>
            </a:endParaRPr>
          </a:p>
        </p:txBody>
      </p:sp>
      <p:sp>
        <p:nvSpPr>
          <p:cNvPr id="265" name="Google Shape;265;p30"/>
          <p:cNvSpPr txBox="1"/>
          <p:nvPr/>
        </p:nvSpPr>
        <p:spPr>
          <a:xfrm>
            <a:off x="3624500" y="4383775"/>
            <a:ext cx="3944400" cy="18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Roboto"/>
                <a:ea typeface="Roboto"/>
                <a:cs typeface="Roboto"/>
                <a:sym typeface="Roboto"/>
              </a:rPr>
              <a:t>Sample design</a:t>
            </a:r>
            <a:endParaRPr sz="1800">
              <a:solidFill>
                <a:schemeClr val="dk2"/>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pic>
        <p:nvPicPr>
          <p:cNvPr id="270" name="Google Shape;270;p31"/>
          <p:cNvPicPr preferRelativeResize="0"/>
          <p:nvPr/>
        </p:nvPicPr>
        <p:blipFill>
          <a:blip r:embed="rId3">
            <a:alphaModFix/>
          </a:blip>
          <a:stretch>
            <a:fillRect/>
          </a:stretch>
        </p:blipFill>
        <p:spPr>
          <a:xfrm>
            <a:off x="3594713" y="106900"/>
            <a:ext cx="2658539" cy="2589465"/>
          </a:xfrm>
          <a:prstGeom prst="rect">
            <a:avLst/>
          </a:prstGeom>
          <a:noFill/>
          <a:ln>
            <a:noFill/>
          </a:ln>
        </p:spPr>
      </p:pic>
      <p:sp>
        <p:nvSpPr>
          <p:cNvPr id="271" name="Google Shape;271;p31"/>
          <p:cNvSpPr txBox="1"/>
          <p:nvPr/>
        </p:nvSpPr>
        <p:spPr>
          <a:xfrm>
            <a:off x="3594650" y="2324275"/>
            <a:ext cx="1951500" cy="4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2"/>
                </a:solidFill>
                <a:highlight>
                  <a:schemeClr val="lt1"/>
                </a:highlight>
                <a:latin typeface="Roboto"/>
                <a:ea typeface="Roboto"/>
                <a:cs typeface="Roboto"/>
                <a:sym typeface="Roboto"/>
              </a:rPr>
              <a:t>NASS Winter Wheat</a:t>
            </a:r>
            <a:endParaRPr sz="1300">
              <a:solidFill>
                <a:schemeClr val="dk2"/>
              </a:solidFill>
              <a:highlight>
                <a:schemeClr val="lt1"/>
              </a:highlight>
              <a:latin typeface="Roboto"/>
              <a:ea typeface="Roboto"/>
              <a:cs typeface="Roboto"/>
              <a:sym typeface="Roboto"/>
            </a:endParaRPr>
          </a:p>
        </p:txBody>
      </p:sp>
      <p:pic>
        <p:nvPicPr>
          <p:cNvPr id="272" name="Google Shape;272;p31"/>
          <p:cNvPicPr preferRelativeResize="0"/>
          <p:nvPr/>
        </p:nvPicPr>
        <p:blipFill>
          <a:blip r:embed="rId4">
            <a:alphaModFix/>
          </a:blip>
          <a:stretch>
            <a:fillRect/>
          </a:stretch>
        </p:blipFill>
        <p:spPr>
          <a:xfrm>
            <a:off x="6253191" y="115509"/>
            <a:ext cx="2776510" cy="2580857"/>
          </a:xfrm>
          <a:prstGeom prst="rect">
            <a:avLst/>
          </a:prstGeom>
          <a:noFill/>
          <a:ln>
            <a:noFill/>
          </a:ln>
        </p:spPr>
      </p:pic>
      <p:pic>
        <p:nvPicPr>
          <p:cNvPr id="273" name="Google Shape;273;p31"/>
          <p:cNvPicPr preferRelativeResize="0"/>
          <p:nvPr/>
        </p:nvPicPr>
        <p:blipFill>
          <a:blip r:embed="rId5">
            <a:alphaModFix/>
          </a:blip>
          <a:stretch>
            <a:fillRect/>
          </a:stretch>
        </p:blipFill>
        <p:spPr>
          <a:xfrm>
            <a:off x="6253191" y="2636227"/>
            <a:ext cx="2776499" cy="2400374"/>
          </a:xfrm>
          <a:prstGeom prst="rect">
            <a:avLst/>
          </a:prstGeom>
          <a:noFill/>
          <a:ln>
            <a:noFill/>
          </a:ln>
        </p:spPr>
      </p:pic>
      <p:pic>
        <p:nvPicPr>
          <p:cNvPr id="274" name="Google Shape;274;p31"/>
          <p:cNvPicPr preferRelativeResize="0"/>
          <p:nvPr/>
        </p:nvPicPr>
        <p:blipFill>
          <a:blip r:embed="rId6">
            <a:alphaModFix/>
          </a:blip>
          <a:stretch>
            <a:fillRect/>
          </a:stretch>
        </p:blipFill>
        <p:spPr>
          <a:xfrm>
            <a:off x="3594650" y="2631562"/>
            <a:ext cx="2658540" cy="2400374"/>
          </a:xfrm>
          <a:prstGeom prst="rect">
            <a:avLst/>
          </a:prstGeom>
          <a:noFill/>
          <a:ln>
            <a:noFill/>
          </a:ln>
        </p:spPr>
      </p:pic>
      <p:sp>
        <p:nvSpPr>
          <p:cNvPr id="275" name="Google Shape;275;p31"/>
          <p:cNvSpPr txBox="1"/>
          <p:nvPr/>
        </p:nvSpPr>
        <p:spPr>
          <a:xfrm>
            <a:off x="3488100" y="4685400"/>
            <a:ext cx="1541400" cy="4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2"/>
                </a:solidFill>
                <a:highlight>
                  <a:schemeClr val="lt1"/>
                </a:highlight>
                <a:latin typeface="Roboto"/>
                <a:ea typeface="Roboto"/>
                <a:cs typeface="Roboto"/>
                <a:sym typeface="Roboto"/>
              </a:rPr>
              <a:t>SVM</a:t>
            </a:r>
            <a:endParaRPr sz="1300">
              <a:solidFill>
                <a:schemeClr val="dk2"/>
              </a:solidFill>
              <a:highlight>
                <a:schemeClr val="lt1"/>
              </a:highlight>
              <a:latin typeface="Roboto"/>
              <a:ea typeface="Roboto"/>
              <a:cs typeface="Roboto"/>
              <a:sym typeface="Roboto"/>
            </a:endParaRPr>
          </a:p>
        </p:txBody>
      </p:sp>
      <p:sp>
        <p:nvSpPr>
          <p:cNvPr id="276" name="Google Shape;276;p31"/>
          <p:cNvSpPr txBox="1"/>
          <p:nvPr/>
        </p:nvSpPr>
        <p:spPr>
          <a:xfrm>
            <a:off x="6253250" y="4778950"/>
            <a:ext cx="1541400" cy="4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2"/>
                </a:solidFill>
                <a:highlight>
                  <a:schemeClr val="lt1"/>
                </a:highlight>
                <a:latin typeface="Roboto"/>
                <a:ea typeface="Roboto"/>
                <a:cs typeface="Roboto"/>
                <a:sym typeface="Roboto"/>
              </a:rPr>
              <a:t>RF Smile</a:t>
            </a:r>
            <a:endParaRPr sz="1300">
              <a:solidFill>
                <a:schemeClr val="dk2"/>
              </a:solidFill>
              <a:highlight>
                <a:schemeClr val="lt1"/>
              </a:highlight>
              <a:latin typeface="Roboto"/>
              <a:ea typeface="Roboto"/>
              <a:cs typeface="Roboto"/>
              <a:sym typeface="Roboto"/>
            </a:endParaRPr>
          </a:p>
        </p:txBody>
      </p:sp>
      <p:sp>
        <p:nvSpPr>
          <p:cNvPr id="277" name="Google Shape;277;p31"/>
          <p:cNvSpPr txBox="1"/>
          <p:nvPr/>
        </p:nvSpPr>
        <p:spPr>
          <a:xfrm>
            <a:off x="6253250" y="2324275"/>
            <a:ext cx="1541400" cy="45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2"/>
                </a:solidFill>
                <a:highlight>
                  <a:schemeClr val="lt1"/>
                </a:highlight>
                <a:latin typeface="Roboto"/>
                <a:ea typeface="Roboto"/>
                <a:cs typeface="Roboto"/>
                <a:sym typeface="Roboto"/>
              </a:rPr>
              <a:t>RF SK learn</a:t>
            </a:r>
            <a:endParaRPr sz="1300">
              <a:solidFill>
                <a:schemeClr val="dk2"/>
              </a:solidFill>
              <a:highlight>
                <a:schemeClr val="lt1"/>
              </a:highlight>
              <a:latin typeface="Roboto"/>
              <a:ea typeface="Roboto"/>
              <a:cs typeface="Roboto"/>
              <a:sym typeface="Roboto"/>
            </a:endParaRPr>
          </a:p>
        </p:txBody>
      </p:sp>
      <p:sp>
        <p:nvSpPr>
          <p:cNvPr id="278" name="Google Shape;278;p31"/>
          <p:cNvSpPr txBox="1"/>
          <p:nvPr>
            <p:ph type="title"/>
          </p:nvPr>
        </p:nvSpPr>
        <p:spPr>
          <a:xfrm>
            <a:off x="311700" y="410000"/>
            <a:ext cx="29157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 maps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Outline</a:t>
            </a:r>
            <a:endParaRPr/>
          </a:p>
        </p:txBody>
      </p:sp>
      <p:sp>
        <p:nvSpPr>
          <p:cNvPr id="92" name="Google Shape;92;p14"/>
          <p:cNvSpPr txBox="1"/>
          <p:nvPr>
            <p:ph idx="1" type="body"/>
          </p:nvPr>
        </p:nvSpPr>
        <p:spPr>
          <a:xfrm>
            <a:off x="311700" y="1152475"/>
            <a:ext cx="8520600" cy="3680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Background: 2 minutes</a:t>
            </a:r>
            <a:endParaRPr/>
          </a:p>
          <a:p>
            <a:pPr indent="-342900" lvl="0" marL="457200" rtl="0" algn="l">
              <a:spcBef>
                <a:spcPts val="0"/>
              </a:spcBef>
              <a:spcAft>
                <a:spcPts val="0"/>
              </a:spcAft>
              <a:buSzPts val="1800"/>
              <a:buChar char="●"/>
            </a:pPr>
            <a:r>
              <a:rPr lang="en"/>
              <a:t>Study Design: 2 minutes</a:t>
            </a:r>
            <a:endParaRPr/>
          </a:p>
          <a:p>
            <a:pPr indent="-342900" lvl="0" marL="457200" rtl="0" algn="l">
              <a:spcBef>
                <a:spcPts val="0"/>
              </a:spcBef>
              <a:spcAft>
                <a:spcPts val="0"/>
              </a:spcAft>
              <a:buSzPts val="1800"/>
              <a:buChar char="●"/>
            </a:pPr>
            <a:r>
              <a:rPr lang="en"/>
              <a:t>Algorithm results </a:t>
            </a:r>
            <a:endParaRPr/>
          </a:p>
          <a:p>
            <a:pPr indent="-317500" lvl="1" marL="914400" rtl="0" algn="l">
              <a:spcBef>
                <a:spcPts val="0"/>
              </a:spcBef>
              <a:spcAft>
                <a:spcPts val="0"/>
              </a:spcAft>
              <a:buSzPts val="1400"/>
              <a:buChar char="○"/>
            </a:pPr>
            <a:r>
              <a:rPr lang="en"/>
              <a:t>RF: 2 minute</a:t>
            </a:r>
            <a:endParaRPr/>
          </a:p>
          <a:p>
            <a:pPr indent="-317500" lvl="1" marL="914400" rtl="0" algn="l">
              <a:spcBef>
                <a:spcPts val="0"/>
              </a:spcBef>
              <a:spcAft>
                <a:spcPts val="0"/>
              </a:spcAft>
              <a:buSzPts val="1400"/>
              <a:buChar char="○"/>
            </a:pPr>
            <a:r>
              <a:rPr lang="en"/>
              <a:t>SVM</a:t>
            </a:r>
            <a:r>
              <a:rPr lang="en"/>
              <a:t>: 1 minute</a:t>
            </a:r>
            <a:endParaRPr/>
          </a:p>
          <a:p>
            <a:pPr indent="-317500" lvl="1" marL="914400" rtl="0" algn="l">
              <a:spcBef>
                <a:spcPts val="0"/>
              </a:spcBef>
              <a:spcAft>
                <a:spcPts val="0"/>
              </a:spcAft>
              <a:buSzPts val="1400"/>
              <a:buChar char="○"/>
            </a:pPr>
            <a:r>
              <a:rPr lang="en"/>
              <a:t>XGBoost</a:t>
            </a:r>
            <a:r>
              <a:rPr lang="en"/>
              <a:t>: 1 minute</a:t>
            </a:r>
            <a:endParaRPr/>
          </a:p>
          <a:p>
            <a:pPr indent="-342900" lvl="0" marL="457200" rtl="0" algn="l">
              <a:spcBef>
                <a:spcPts val="0"/>
              </a:spcBef>
              <a:spcAft>
                <a:spcPts val="0"/>
              </a:spcAft>
              <a:buSzPts val="1800"/>
              <a:buChar char="●"/>
            </a:pPr>
            <a:r>
              <a:rPr lang="en"/>
              <a:t>Takeaways: 5 minutes</a:t>
            </a:r>
            <a:endParaRPr/>
          </a:p>
          <a:p>
            <a:pPr indent="-342900" lvl="0" marL="457200" rtl="0" algn="l">
              <a:spcBef>
                <a:spcPts val="0"/>
              </a:spcBef>
              <a:spcAft>
                <a:spcPts val="0"/>
              </a:spcAft>
              <a:buSzPts val="1800"/>
              <a:buChar char="●"/>
            </a:pPr>
            <a:r>
              <a:rPr lang="en"/>
              <a:t>Questions</a:t>
            </a:r>
            <a:endParaRPr/>
          </a:p>
        </p:txBody>
      </p:sp>
      <p:pic>
        <p:nvPicPr>
          <p:cNvPr id="93" name="Google Shape;93;p14"/>
          <p:cNvPicPr preferRelativeResize="0"/>
          <p:nvPr/>
        </p:nvPicPr>
        <p:blipFill rotWithShape="1">
          <a:blip r:embed="rId3">
            <a:alphaModFix/>
          </a:blip>
          <a:srcRect b="0" l="19876" r="10626" t="0"/>
          <a:stretch/>
        </p:blipFill>
        <p:spPr>
          <a:xfrm>
            <a:off x="3767125" y="0"/>
            <a:ext cx="5376874" cy="5143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a:t>
            </a:r>
            <a:endParaRPr/>
          </a:p>
        </p:txBody>
      </p:sp>
      <p:sp>
        <p:nvSpPr>
          <p:cNvPr id="99" name="Google Shape;99;p15"/>
          <p:cNvSpPr txBox="1"/>
          <p:nvPr>
            <p:ph idx="1" type="body"/>
          </p:nvPr>
        </p:nvSpPr>
        <p:spPr>
          <a:xfrm>
            <a:off x="311700" y="1152475"/>
            <a:ext cx="8520600" cy="3680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Detect and classify winter wheat </a:t>
            </a:r>
            <a:r>
              <a:rPr i="1" lang="en"/>
              <a:t>Triticum aestivum L</a:t>
            </a:r>
            <a:r>
              <a:rPr lang="en"/>
              <a:t>. crop type mapping.</a:t>
            </a:r>
            <a:endParaRPr/>
          </a:p>
          <a:p>
            <a:pPr indent="0" lvl="0" marL="0" rtl="0" algn="l">
              <a:spcBef>
                <a:spcPts val="1200"/>
              </a:spcBef>
              <a:spcAft>
                <a:spcPts val="0"/>
              </a:spcAft>
              <a:buNone/>
            </a:pPr>
            <a:r>
              <a:rPr lang="en"/>
              <a:t>Effort will be based in the US employing the USDA’s National Agricultural Statistics Service (NASS) crop layer.</a:t>
            </a:r>
            <a:endParaRPr/>
          </a:p>
          <a:p>
            <a:pPr indent="0" lvl="0" marL="0" rtl="0" algn="l">
              <a:spcBef>
                <a:spcPts val="1200"/>
              </a:spcBef>
              <a:spcAft>
                <a:spcPts val="0"/>
              </a:spcAft>
              <a:buNone/>
            </a:pPr>
            <a:r>
              <a:rPr lang="en"/>
              <a:t>Annual crop label will be utilized to predict a preceding year leveraging a set of ML and DL approaches.</a:t>
            </a:r>
            <a:endParaRPr/>
          </a:p>
          <a:p>
            <a:pPr indent="0" lvl="0" marL="0" rtl="0" algn="l">
              <a:spcBef>
                <a:spcPts val="1200"/>
              </a:spcBef>
              <a:spcAft>
                <a:spcPts val="0"/>
              </a:spcAft>
              <a:buNone/>
            </a:pPr>
            <a:r>
              <a:rPr lang="en"/>
              <a:t>Set of models will be cross evaluated to compare the relative performance.</a:t>
            </a:r>
            <a:endParaRPr/>
          </a:p>
          <a:p>
            <a:pPr indent="0" lvl="0" marL="0" rtl="0" algn="l">
              <a:spcBef>
                <a:spcPts val="1200"/>
              </a:spcBef>
              <a:spcAft>
                <a:spcPts val="0"/>
              </a:spcAft>
              <a:buNone/>
            </a:pPr>
            <a:r>
              <a:rPr b="1" lang="en"/>
              <a:t>Final products will be:</a:t>
            </a:r>
            <a:endParaRPr/>
          </a:p>
          <a:p>
            <a:pPr indent="-342900" lvl="0" marL="457200" rtl="0" algn="l">
              <a:spcBef>
                <a:spcPts val="1200"/>
              </a:spcBef>
              <a:spcAft>
                <a:spcPts val="0"/>
              </a:spcAft>
              <a:buSzPts val="1800"/>
              <a:buChar char="●"/>
            </a:pPr>
            <a:r>
              <a:rPr lang="en"/>
              <a:t>Set of tuned and trained models </a:t>
            </a:r>
            <a:endParaRPr/>
          </a:p>
          <a:p>
            <a:pPr indent="-342900" lvl="0" marL="457200" rtl="0" algn="l">
              <a:spcBef>
                <a:spcPts val="0"/>
              </a:spcBef>
              <a:spcAft>
                <a:spcPts val="0"/>
              </a:spcAft>
              <a:buSzPts val="1800"/>
              <a:buChar char="●"/>
            </a:pPr>
            <a:r>
              <a:rPr lang="en"/>
              <a:t>Intercomparison of modeling techniques and packages</a:t>
            </a:r>
            <a:endParaRPr/>
          </a:p>
          <a:p>
            <a:pPr indent="-342900" lvl="0" marL="457200" rtl="0" algn="l">
              <a:spcBef>
                <a:spcPts val="0"/>
              </a:spcBef>
              <a:spcAft>
                <a:spcPts val="0"/>
              </a:spcAft>
              <a:buSzPts val="1800"/>
              <a:buChar char="●"/>
            </a:pPr>
            <a:r>
              <a:rPr lang="en"/>
              <a:t>Code library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311700" y="869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Relevant</a:t>
            </a:r>
            <a:r>
              <a:rPr lang="en"/>
              <a:t> </a:t>
            </a:r>
            <a:r>
              <a:rPr lang="en"/>
              <a:t>cultivation</a:t>
            </a:r>
            <a:r>
              <a:rPr lang="en"/>
              <a:t> and </a:t>
            </a:r>
            <a:r>
              <a:rPr lang="en"/>
              <a:t>phenological</a:t>
            </a:r>
            <a:r>
              <a:rPr lang="en"/>
              <a:t> </a:t>
            </a:r>
            <a:r>
              <a:rPr lang="en"/>
              <a:t>information</a:t>
            </a:r>
            <a:endParaRPr/>
          </a:p>
        </p:txBody>
      </p:sp>
      <p:sp>
        <p:nvSpPr>
          <p:cNvPr id="105" name="Google Shape;105;p16"/>
          <p:cNvSpPr txBox="1"/>
          <p:nvPr>
            <p:ph idx="1" type="body"/>
          </p:nvPr>
        </p:nvSpPr>
        <p:spPr>
          <a:xfrm>
            <a:off x="112950" y="617625"/>
            <a:ext cx="8871900" cy="12180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EO phenology mapping</a:t>
            </a:r>
            <a:endParaRPr/>
          </a:p>
          <a:p>
            <a:pPr indent="0" lvl="0" marL="0" rtl="0" algn="l">
              <a:spcBef>
                <a:spcPts val="1200"/>
              </a:spcBef>
              <a:spcAft>
                <a:spcPts val="0"/>
              </a:spcAft>
              <a:buNone/>
            </a:pPr>
            <a:r>
              <a:rPr lang="en"/>
              <a:t>Winter wheat, in general, displays a </a:t>
            </a:r>
            <a:r>
              <a:rPr lang="en"/>
              <a:t>unique bimodal NDVI trend related to the dormancy period occurring during the winter (Heuer et al.1978).</a:t>
            </a:r>
            <a:endParaRPr/>
          </a:p>
          <a:p>
            <a:pPr indent="0" lvl="0" marL="0" rtl="0" algn="l">
              <a:spcBef>
                <a:spcPts val="1200"/>
              </a:spcBef>
              <a:spcAft>
                <a:spcPts val="1200"/>
              </a:spcAft>
              <a:buNone/>
            </a:pPr>
            <a:r>
              <a:rPr lang="en"/>
              <a:t>This is a key factor in distinguishing, detecting, and classifying winter wheat crop type extent for 2023.</a:t>
            </a:r>
            <a:endParaRPr/>
          </a:p>
        </p:txBody>
      </p:sp>
      <p:pic>
        <p:nvPicPr>
          <p:cNvPr id="106" name="Google Shape;106;p16"/>
          <p:cNvPicPr preferRelativeResize="0"/>
          <p:nvPr/>
        </p:nvPicPr>
        <p:blipFill rotWithShape="1">
          <a:blip r:embed="rId3">
            <a:alphaModFix/>
          </a:blip>
          <a:srcRect b="0" l="0" r="0" t="6933"/>
          <a:stretch/>
        </p:blipFill>
        <p:spPr>
          <a:xfrm>
            <a:off x="9663488" y="410925"/>
            <a:ext cx="4208125" cy="2670024"/>
          </a:xfrm>
          <a:prstGeom prst="rect">
            <a:avLst/>
          </a:prstGeom>
          <a:noFill/>
          <a:ln>
            <a:noFill/>
          </a:ln>
        </p:spPr>
      </p:pic>
      <p:pic>
        <p:nvPicPr>
          <p:cNvPr id="107" name="Google Shape;107;p16"/>
          <p:cNvPicPr preferRelativeResize="0"/>
          <p:nvPr/>
        </p:nvPicPr>
        <p:blipFill rotWithShape="1">
          <a:blip r:embed="rId4">
            <a:alphaModFix/>
          </a:blip>
          <a:srcRect b="0" l="0" r="82054" t="15383"/>
          <a:stretch/>
        </p:blipFill>
        <p:spPr>
          <a:xfrm>
            <a:off x="9592525" y="3453900"/>
            <a:ext cx="1108501" cy="1218000"/>
          </a:xfrm>
          <a:prstGeom prst="rect">
            <a:avLst/>
          </a:prstGeom>
          <a:noFill/>
          <a:ln>
            <a:noFill/>
          </a:ln>
        </p:spPr>
      </p:pic>
      <p:sp>
        <p:nvSpPr>
          <p:cNvPr id="108" name="Google Shape;108;p16"/>
          <p:cNvSpPr/>
          <p:nvPr/>
        </p:nvSpPr>
        <p:spPr>
          <a:xfrm>
            <a:off x="9548125" y="3409500"/>
            <a:ext cx="1108500" cy="1218000"/>
          </a:xfrm>
          <a:prstGeom prst="rect">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pic>
        <p:nvPicPr>
          <p:cNvPr id="109" name="Google Shape;109;p16"/>
          <p:cNvPicPr preferRelativeResize="0"/>
          <p:nvPr/>
        </p:nvPicPr>
        <p:blipFill rotWithShape="1">
          <a:blip r:embed="rId5">
            <a:alphaModFix/>
          </a:blip>
          <a:srcRect b="7915" l="1209" r="1229" t="46622"/>
          <a:stretch/>
        </p:blipFill>
        <p:spPr>
          <a:xfrm>
            <a:off x="712875" y="1892450"/>
            <a:ext cx="7670124" cy="2984376"/>
          </a:xfrm>
          <a:prstGeom prst="rect">
            <a:avLst/>
          </a:prstGeom>
          <a:noFill/>
          <a:ln>
            <a:noFill/>
          </a:ln>
        </p:spPr>
      </p:pic>
      <p:sp>
        <p:nvSpPr>
          <p:cNvPr id="110" name="Google Shape;110;p16"/>
          <p:cNvSpPr txBox="1"/>
          <p:nvPr/>
        </p:nvSpPr>
        <p:spPr>
          <a:xfrm>
            <a:off x="0" y="4627500"/>
            <a:ext cx="12882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rgbClr val="222222"/>
                </a:solidFill>
              </a:rPr>
              <a:t>(</a:t>
            </a:r>
            <a:r>
              <a:rPr lang="en" sz="1000">
                <a:solidFill>
                  <a:srgbClr val="222222"/>
                </a:solidFill>
              </a:rPr>
              <a:t>Wang et al. 2022)</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311700" y="1052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a:t>
            </a:r>
            <a:endParaRPr/>
          </a:p>
        </p:txBody>
      </p:sp>
      <p:sp>
        <p:nvSpPr>
          <p:cNvPr id="116" name="Google Shape;116;p17"/>
          <p:cNvSpPr txBox="1"/>
          <p:nvPr>
            <p:ph idx="1" type="body"/>
          </p:nvPr>
        </p:nvSpPr>
        <p:spPr>
          <a:xfrm>
            <a:off x="324625" y="663650"/>
            <a:ext cx="8743200" cy="3416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688"/>
              <a:buNone/>
            </a:pPr>
            <a:r>
              <a:rPr lang="en" sz="1425"/>
              <a:t>Use the NASS crop layer as a training label source (2022) | Background: 254 crop class for the CONUS | selected 1 of 9 wheat classes</a:t>
            </a:r>
            <a:endParaRPr sz="1425"/>
          </a:p>
          <a:p>
            <a:pPr indent="0" lvl="0" marL="0" rtl="0" algn="l">
              <a:lnSpc>
                <a:spcPct val="105000"/>
              </a:lnSpc>
              <a:spcBef>
                <a:spcPts val="1200"/>
              </a:spcBef>
              <a:spcAft>
                <a:spcPts val="0"/>
              </a:spcAft>
              <a:buSzPts val="688"/>
              <a:buNone/>
            </a:pPr>
            <a:r>
              <a:rPr lang="en" sz="1425"/>
              <a:t>Classify 2022 imagery across alg.</a:t>
            </a:r>
            <a:endParaRPr sz="1425"/>
          </a:p>
          <a:p>
            <a:pPr indent="0" lvl="0" marL="0" rtl="0" algn="l">
              <a:lnSpc>
                <a:spcPct val="105000"/>
              </a:lnSpc>
              <a:spcBef>
                <a:spcPts val="1200"/>
              </a:spcBef>
              <a:spcAft>
                <a:spcPts val="0"/>
              </a:spcAft>
              <a:buSzPts val="688"/>
              <a:buNone/>
            </a:pPr>
            <a:r>
              <a:rPr lang="en" sz="1425"/>
              <a:t>Cross compare algorithms </a:t>
            </a:r>
            <a:endParaRPr sz="1425"/>
          </a:p>
          <a:p>
            <a:pPr indent="-319087" lvl="0" marL="457200" rtl="0" algn="l">
              <a:lnSpc>
                <a:spcPct val="105000"/>
              </a:lnSpc>
              <a:spcBef>
                <a:spcPts val="1200"/>
              </a:spcBef>
              <a:spcAft>
                <a:spcPts val="0"/>
              </a:spcAft>
              <a:buSzPts val="1425"/>
              <a:buChar char="➔"/>
            </a:pPr>
            <a:r>
              <a:rPr lang="en" sz="1425"/>
              <a:t>RF X2</a:t>
            </a:r>
            <a:endParaRPr sz="1425"/>
          </a:p>
          <a:p>
            <a:pPr indent="-319087" lvl="0" marL="457200" rtl="0" algn="l">
              <a:lnSpc>
                <a:spcPct val="105000"/>
              </a:lnSpc>
              <a:spcBef>
                <a:spcPts val="0"/>
              </a:spcBef>
              <a:spcAft>
                <a:spcPts val="0"/>
              </a:spcAft>
              <a:buSzPts val="1425"/>
              <a:buChar char="➔"/>
            </a:pPr>
            <a:r>
              <a:rPr lang="en" sz="1425"/>
              <a:t>SVM</a:t>
            </a:r>
            <a:endParaRPr sz="1425"/>
          </a:p>
          <a:p>
            <a:pPr indent="-319087" lvl="0" marL="457200" rtl="0" algn="l">
              <a:lnSpc>
                <a:spcPct val="105000"/>
              </a:lnSpc>
              <a:spcBef>
                <a:spcPts val="0"/>
              </a:spcBef>
              <a:spcAft>
                <a:spcPts val="0"/>
              </a:spcAft>
              <a:buSzPts val="1425"/>
              <a:buChar char="➔"/>
            </a:pPr>
            <a:r>
              <a:rPr lang="en" sz="1425"/>
              <a:t>XGBOOST</a:t>
            </a:r>
            <a:endParaRPr sz="1425"/>
          </a:p>
          <a:p>
            <a:pPr indent="0" lvl="0" marL="0" rtl="0" algn="l">
              <a:lnSpc>
                <a:spcPct val="105000"/>
              </a:lnSpc>
              <a:spcBef>
                <a:spcPts val="1200"/>
              </a:spcBef>
              <a:spcAft>
                <a:spcPts val="1200"/>
              </a:spcAft>
              <a:buSzPts val="688"/>
              <a:buNone/>
            </a:pPr>
            <a:r>
              <a:rPr lang="en" sz="1425"/>
              <a:t>Evaluation metrics</a:t>
            </a:r>
            <a:endParaRPr sz="1425"/>
          </a:p>
        </p:txBody>
      </p:sp>
      <p:pic>
        <p:nvPicPr>
          <p:cNvPr id="117" name="Google Shape;117;p17"/>
          <p:cNvPicPr preferRelativeResize="0"/>
          <p:nvPr/>
        </p:nvPicPr>
        <p:blipFill rotWithShape="1">
          <a:blip r:embed="rId3">
            <a:alphaModFix/>
          </a:blip>
          <a:srcRect b="4952" l="2637" r="2844" t="2822"/>
          <a:stretch/>
        </p:blipFill>
        <p:spPr>
          <a:xfrm>
            <a:off x="2989382" y="1817476"/>
            <a:ext cx="4050769" cy="2156999"/>
          </a:xfrm>
          <a:prstGeom prst="rect">
            <a:avLst/>
          </a:prstGeom>
          <a:noFill/>
          <a:ln>
            <a:noFill/>
          </a:ln>
        </p:spPr>
      </p:pic>
      <p:sp>
        <p:nvSpPr>
          <p:cNvPr id="118" name="Google Shape;118;p17"/>
          <p:cNvSpPr txBox="1"/>
          <p:nvPr/>
        </p:nvSpPr>
        <p:spPr>
          <a:xfrm>
            <a:off x="31550" y="3948075"/>
            <a:ext cx="7008600" cy="1108200"/>
          </a:xfrm>
          <a:prstGeom prst="rect">
            <a:avLst/>
          </a:prstGeom>
          <a:solidFill>
            <a:srgbClr val="F3F3F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222222"/>
                </a:solidFill>
              </a:rPr>
              <a:t>NASS, U., 2022 USDA national agricultural statistics service cropland data layer. </a:t>
            </a:r>
            <a:r>
              <a:rPr i="1" lang="en" sz="1000">
                <a:solidFill>
                  <a:srgbClr val="222222"/>
                </a:solidFill>
              </a:rPr>
              <a:t>USDA-NASS, Washington, DC</a:t>
            </a:r>
            <a:r>
              <a:rPr lang="en" sz="1000">
                <a:solidFill>
                  <a:srgbClr val="222222"/>
                </a:solidFill>
              </a:rPr>
              <a:t>.</a:t>
            </a:r>
            <a:endParaRPr sz="1000">
              <a:solidFill>
                <a:srgbClr val="222222"/>
              </a:solidFill>
            </a:endParaRPr>
          </a:p>
          <a:p>
            <a:pPr indent="0" lvl="0" marL="0" rtl="0" algn="l">
              <a:spcBef>
                <a:spcPts val="0"/>
              </a:spcBef>
              <a:spcAft>
                <a:spcPts val="0"/>
              </a:spcAft>
              <a:buNone/>
            </a:pPr>
            <a:r>
              <a:t/>
            </a:r>
            <a:endParaRPr sz="1000">
              <a:solidFill>
                <a:srgbClr val="222222"/>
              </a:solidFill>
            </a:endParaRPr>
          </a:p>
          <a:p>
            <a:pPr indent="0" lvl="0" marL="0" rtl="0" algn="l">
              <a:spcBef>
                <a:spcPts val="0"/>
              </a:spcBef>
              <a:spcAft>
                <a:spcPts val="0"/>
              </a:spcAft>
              <a:buNone/>
            </a:pPr>
            <a:r>
              <a:rPr lang="en" sz="1000">
                <a:solidFill>
                  <a:srgbClr val="222222"/>
                </a:solidFill>
              </a:rPr>
              <a:t>Hui Li, M.D.; Liping Di; Chen Zhang; Li Lin; Liying Guo; Eugene G. Yu; Zhengwei Yang, “Automated in-season crop-type data layer mapping without ground truth for the Conterminous United States based on multisource satellite imagery”, IEEE Transactions on Geoscience and Remote Sensing. Volume: 62, Page(s): 1-14, February 2024. https://doi.org/10.1109/TGRS.2024.3361895.</a:t>
            </a:r>
            <a:endParaRPr sz="1000">
              <a:solidFill>
                <a:srgbClr val="222222"/>
              </a:solidFill>
            </a:endParaRPr>
          </a:p>
        </p:txBody>
      </p:sp>
      <p:graphicFrame>
        <p:nvGraphicFramePr>
          <p:cNvPr id="119" name="Google Shape;119;p17"/>
          <p:cNvGraphicFramePr/>
          <p:nvPr/>
        </p:nvGraphicFramePr>
        <p:xfrm>
          <a:off x="7040150" y="1817475"/>
          <a:ext cx="3000000" cy="3000000"/>
        </p:xfrm>
        <a:graphic>
          <a:graphicData uri="http://schemas.openxmlformats.org/drawingml/2006/table">
            <a:tbl>
              <a:tblPr>
                <a:noFill/>
                <a:tableStyleId>{8FD11828-63F0-43F4-9B2E-2A6625480EFF}</a:tableStyleId>
              </a:tblPr>
              <a:tblGrid>
                <a:gridCol w="488700"/>
                <a:gridCol w="1538950"/>
              </a:tblGrid>
              <a:tr h="294425">
                <a:tc gridSpan="2">
                  <a:txBody>
                    <a:bodyPr/>
                    <a:lstStyle/>
                    <a:p>
                      <a:pPr indent="0" lvl="0" marL="0" rtl="0" algn="l">
                        <a:spcBef>
                          <a:spcPts val="0"/>
                        </a:spcBef>
                        <a:spcAft>
                          <a:spcPts val="0"/>
                        </a:spcAft>
                        <a:buNone/>
                      </a:pPr>
                      <a:r>
                        <a:rPr lang="en" sz="700"/>
                        <a:t>Available  NASA Wheat labels</a:t>
                      </a:r>
                      <a:endParaRPr sz="700"/>
                    </a:p>
                  </a:txBody>
                  <a:tcPr marT="91425" marB="91425" marR="91425" marL="91425">
                    <a:solidFill>
                      <a:schemeClr val="lt1"/>
                    </a:solidFill>
                  </a:tcPr>
                </a:tc>
                <a:tc hMerge="1"/>
              </a:tr>
              <a:tr h="294425">
                <a:tc>
                  <a:txBody>
                    <a:bodyPr/>
                    <a:lstStyle/>
                    <a:p>
                      <a:pPr indent="0" lvl="0" marL="0" rtl="0" algn="l">
                        <a:spcBef>
                          <a:spcPts val="0"/>
                        </a:spcBef>
                        <a:spcAft>
                          <a:spcPts val="0"/>
                        </a:spcAft>
                        <a:buNone/>
                      </a:pPr>
                      <a:r>
                        <a:rPr lang="en" sz="700"/>
                        <a:t>Class</a:t>
                      </a:r>
                      <a:endParaRPr sz="700"/>
                    </a:p>
                  </a:txBody>
                  <a:tcPr marT="91425" marB="91425" marR="91425" marL="91425">
                    <a:solidFill>
                      <a:schemeClr val="lt1"/>
                    </a:solidFill>
                  </a:tcPr>
                </a:tc>
                <a:tc>
                  <a:txBody>
                    <a:bodyPr/>
                    <a:lstStyle/>
                    <a:p>
                      <a:pPr indent="0" lvl="0" marL="0" rtl="0" algn="l">
                        <a:spcBef>
                          <a:spcPts val="0"/>
                        </a:spcBef>
                        <a:spcAft>
                          <a:spcPts val="0"/>
                        </a:spcAft>
                        <a:buNone/>
                      </a:pPr>
                      <a:r>
                        <a:rPr lang="en" sz="700"/>
                        <a:t>Crop type</a:t>
                      </a:r>
                      <a:endParaRPr sz="700"/>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294425">
                <a:tc>
                  <a:txBody>
                    <a:bodyPr/>
                    <a:lstStyle/>
                    <a:p>
                      <a:pPr indent="0" lvl="0" marL="0" rtl="0" algn="l">
                        <a:spcBef>
                          <a:spcPts val="0"/>
                        </a:spcBef>
                        <a:spcAft>
                          <a:spcPts val="0"/>
                        </a:spcAft>
                        <a:buNone/>
                      </a:pPr>
                      <a:r>
                        <a:rPr lang="en" sz="700"/>
                        <a:t>22</a:t>
                      </a:r>
                      <a:endParaRPr sz="700"/>
                    </a:p>
                  </a:txBody>
                  <a:tcPr marT="91425" marB="91425" marR="91425" marL="91425">
                    <a:solidFill>
                      <a:schemeClr val="lt1"/>
                    </a:solidFill>
                  </a:tcPr>
                </a:tc>
                <a:tc>
                  <a:txBody>
                    <a:bodyPr/>
                    <a:lstStyle/>
                    <a:p>
                      <a:pPr indent="0" lvl="0" marL="0" rtl="0" algn="l">
                        <a:spcBef>
                          <a:spcPts val="0"/>
                        </a:spcBef>
                        <a:spcAft>
                          <a:spcPts val="0"/>
                        </a:spcAft>
                        <a:buNone/>
                      </a:pPr>
                      <a:r>
                        <a:rPr lang="en" sz="700"/>
                        <a:t>Durum Wheat</a:t>
                      </a:r>
                      <a:endParaRPr sz="700"/>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294425">
                <a:tc>
                  <a:txBody>
                    <a:bodyPr/>
                    <a:lstStyle/>
                    <a:p>
                      <a:pPr indent="0" lvl="0" marL="0" rtl="0" algn="l">
                        <a:spcBef>
                          <a:spcPts val="0"/>
                        </a:spcBef>
                        <a:spcAft>
                          <a:spcPts val="0"/>
                        </a:spcAft>
                        <a:buNone/>
                      </a:pPr>
                      <a:r>
                        <a:rPr lang="en" sz="700"/>
                        <a:t>23</a:t>
                      </a:r>
                      <a:endParaRPr sz="700"/>
                    </a:p>
                  </a:txBody>
                  <a:tcPr marT="91425" marB="91425" marR="91425" marL="91425">
                    <a:solidFill>
                      <a:schemeClr val="lt1"/>
                    </a:solidFill>
                  </a:tcPr>
                </a:tc>
                <a:tc>
                  <a:txBody>
                    <a:bodyPr/>
                    <a:lstStyle/>
                    <a:p>
                      <a:pPr indent="0" lvl="0" marL="0" rtl="0" algn="l">
                        <a:spcBef>
                          <a:spcPts val="0"/>
                        </a:spcBef>
                        <a:spcAft>
                          <a:spcPts val="0"/>
                        </a:spcAft>
                        <a:buNone/>
                      </a:pPr>
                      <a:r>
                        <a:rPr lang="en" sz="700"/>
                        <a:t>Spring Wheat</a:t>
                      </a:r>
                      <a:endParaRPr sz="700"/>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294425">
                <a:tc>
                  <a:txBody>
                    <a:bodyPr/>
                    <a:lstStyle/>
                    <a:p>
                      <a:pPr indent="0" lvl="0" marL="0" rtl="0" algn="l">
                        <a:spcBef>
                          <a:spcPts val="0"/>
                        </a:spcBef>
                        <a:spcAft>
                          <a:spcPts val="0"/>
                        </a:spcAft>
                        <a:buNone/>
                      </a:pPr>
                      <a:r>
                        <a:rPr lang="en" sz="700">
                          <a:solidFill>
                            <a:schemeClr val="lt1"/>
                          </a:solidFill>
                          <a:highlight>
                            <a:srgbClr val="7F6000"/>
                          </a:highlight>
                        </a:rPr>
                        <a:t>24</a:t>
                      </a:r>
                      <a:endParaRPr sz="700">
                        <a:solidFill>
                          <a:schemeClr val="lt1"/>
                        </a:solidFill>
                        <a:highlight>
                          <a:srgbClr val="7F6000"/>
                        </a:highlight>
                      </a:endParaRPr>
                    </a:p>
                  </a:txBody>
                  <a:tcPr marT="91425" marB="91425" marR="91425" marL="91425">
                    <a:solidFill>
                      <a:schemeClr val="lt1"/>
                    </a:solidFill>
                  </a:tcPr>
                </a:tc>
                <a:tc>
                  <a:txBody>
                    <a:bodyPr/>
                    <a:lstStyle/>
                    <a:p>
                      <a:pPr indent="0" lvl="0" marL="0" rtl="0" algn="l">
                        <a:spcBef>
                          <a:spcPts val="0"/>
                        </a:spcBef>
                        <a:spcAft>
                          <a:spcPts val="0"/>
                        </a:spcAft>
                        <a:buNone/>
                      </a:pPr>
                      <a:r>
                        <a:rPr lang="en" sz="700">
                          <a:solidFill>
                            <a:schemeClr val="lt1"/>
                          </a:solidFill>
                          <a:highlight>
                            <a:srgbClr val="7F6000"/>
                          </a:highlight>
                        </a:rPr>
                        <a:t>Winter Wheat</a:t>
                      </a:r>
                      <a:endParaRPr sz="700">
                        <a:solidFill>
                          <a:schemeClr val="lt1"/>
                        </a:solidFill>
                        <a:highlight>
                          <a:srgbClr val="7F6000"/>
                        </a:highlight>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294425">
                <a:tc>
                  <a:txBody>
                    <a:bodyPr/>
                    <a:lstStyle/>
                    <a:p>
                      <a:pPr indent="0" lvl="0" marL="0" rtl="0" algn="l">
                        <a:spcBef>
                          <a:spcPts val="0"/>
                        </a:spcBef>
                        <a:spcAft>
                          <a:spcPts val="0"/>
                        </a:spcAft>
                        <a:buNone/>
                      </a:pPr>
                      <a:r>
                        <a:rPr lang="en" sz="700"/>
                        <a:t>225</a:t>
                      </a:r>
                      <a:endParaRPr sz="700"/>
                    </a:p>
                  </a:txBody>
                  <a:tcPr marT="91425" marB="91425" marR="91425" marL="91425">
                    <a:solidFill>
                      <a:schemeClr val="lt1"/>
                    </a:solidFill>
                  </a:tcPr>
                </a:tc>
                <a:tc>
                  <a:txBody>
                    <a:bodyPr/>
                    <a:lstStyle/>
                    <a:p>
                      <a:pPr indent="0" lvl="0" marL="0" rtl="0" algn="l">
                        <a:spcBef>
                          <a:spcPts val="0"/>
                        </a:spcBef>
                        <a:spcAft>
                          <a:spcPts val="0"/>
                        </a:spcAft>
                        <a:buNone/>
                      </a:pPr>
                      <a:r>
                        <a:rPr lang="en" sz="700"/>
                        <a:t>Dbl Crop WinWht/Corn</a:t>
                      </a:r>
                      <a:endParaRPr sz="700"/>
                    </a:p>
                  </a:txBody>
                  <a:tcPr marT="91425" marB="91425" marR="91425" marL="91425">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294425">
                <a:tc>
                  <a:txBody>
                    <a:bodyPr/>
                    <a:lstStyle/>
                    <a:p>
                      <a:pPr indent="0" lvl="0" marL="0" rtl="0" algn="l">
                        <a:spcBef>
                          <a:spcPts val="0"/>
                        </a:spcBef>
                        <a:spcAft>
                          <a:spcPts val="0"/>
                        </a:spcAft>
                        <a:buNone/>
                      </a:pPr>
                      <a:r>
                        <a:rPr lang="en" sz="700"/>
                        <a:t>229</a:t>
                      </a:r>
                      <a:endParaRPr sz="700"/>
                    </a:p>
                  </a:txBody>
                  <a:tcPr marT="91425" marB="91425" marR="91425" marL="91425">
                    <a:solidFill>
                      <a:schemeClr val="lt1"/>
                    </a:solidFill>
                  </a:tcPr>
                </a:tc>
                <a:tc>
                  <a:txBody>
                    <a:bodyPr/>
                    <a:lstStyle/>
                    <a:p>
                      <a:pPr indent="0" lvl="0" marL="0" rtl="0" algn="l">
                        <a:spcBef>
                          <a:spcPts val="0"/>
                        </a:spcBef>
                        <a:spcAft>
                          <a:spcPts val="0"/>
                        </a:spcAft>
                        <a:buNone/>
                      </a:pPr>
                      <a:r>
                        <a:rPr lang="en" sz="700"/>
                        <a:t>Dbl Crop Lettuce/Durum Wht</a:t>
                      </a:r>
                      <a:endParaRPr sz="700"/>
                    </a:p>
                  </a:txBody>
                  <a:tcPr marT="91425" marB="91425" marR="91425" marL="91425">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294425">
                <a:tc>
                  <a:txBody>
                    <a:bodyPr/>
                    <a:lstStyle/>
                    <a:p>
                      <a:pPr indent="0" lvl="0" marL="0" rtl="0" algn="l">
                        <a:spcBef>
                          <a:spcPts val="0"/>
                        </a:spcBef>
                        <a:spcAft>
                          <a:spcPts val="0"/>
                        </a:spcAft>
                        <a:buNone/>
                      </a:pPr>
                      <a:r>
                        <a:rPr lang="en" sz="700"/>
                        <a:t>230</a:t>
                      </a:r>
                      <a:endParaRPr sz="700"/>
                    </a:p>
                  </a:txBody>
                  <a:tcPr marT="91425" marB="91425" marR="91425" marL="91425">
                    <a:solidFill>
                      <a:schemeClr val="lt1"/>
                    </a:solidFill>
                  </a:tcPr>
                </a:tc>
                <a:tc>
                  <a:txBody>
                    <a:bodyPr/>
                    <a:lstStyle/>
                    <a:p>
                      <a:pPr indent="0" lvl="0" marL="0" rtl="0" algn="l">
                        <a:spcBef>
                          <a:spcPts val="0"/>
                        </a:spcBef>
                        <a:spcAft>
                          <a:spcPts val="0"/>
                        </a:spcAft>
                        <a:buNone/>
                      </a:pPr>
                      <a:r>
                        <a:rPr lang="en" sz="700"/>
                        <a:t>Dbl Crop Durum Wht/Sorghum</a:t>
                      </a:r>
                      <a:endParaRPr sz="700"/>
                    </a:p>
                  </a:txBody>
                  <a:tcPr marT="91425" marB="91425" marR="91425" marL="91425">
                    <a:lnT cap="flat" cmpd="sng" w="9525">
                      <a:solidFill>
                        <a:srgbClr val="9E9E9E"/>
                      </a:solidFill>
                      <a:prstDash val="solid"/>
                      <a:round/>
                      <a:headEnd len="sm" w="sm" type="none"/>
                      <a:tailEnd len="sm" w="sm" type="none"/>
                    </a:lnT>
                    <a:solidFill>
                      <a:schemeClr val="lt1"/>
                    </a:solidFill>
                  </a:tcPr>
                </a:tc>
              </a:tr>
              <a:tr h="294425">
                <a:tc>
                  <a:txBody>
                    <a:bodyPr/>
                    <a:lstStyle/>
                    <a:p>
                      <a:pPr indent="0" lvl="0" marL="0" rtl="0" algn="l">
                        <a:spcBef>
                          <a:spcPts val="0"/>
                        </a:spcBef>
                        <a:spcAft>
                          <a:spcPts val="0"/>
                        </a:spcAft>
                        <a:buNone/>
                      </a:pPr>
                      <a:r>
                        <a:rPr lang="en" sz="700"/>
                        <a:t>234</a:t>
                      </a:r>
                      <a:endParaRPr sz="700"/>
                    </a:p>
                  </a:txBody>
                  <a:tcPr marT="91425" marB="91425" marR="91425" marL="91425">
                    <a:solidFill>
                      <a:schemeClr val="lt1"/>
                    </a:solidFill>
                  </a:tcPr>
                </a:tc>
                <a:tc>
                  <a:txBody>
                    <a:bodyPr/>
                    <a:lstStyle/>
                    <a:p>
                      <a:pPr indent="0" lvl="0" marL="0" rtl="0" algn="l">
                        <a:spcBef>
                          <a:spcPts val="0"/>
                        </a:spcBef>
                        <a:spcAft>
                          <a:spcPts val="0"/>
                        </a:spcAft>
                        <a:buNone/>
                      </a:pPr>
                      <a:r>
                        <a:rPr lang="en" sz="700"/>
                        <a:t>Dbl Crop Durum Wht/Sorghum</a:t>
                      </a:r>
                      <a:endParaRPr sz="700"/>
                    </a:p>
                  </a:txBody>
                  <a:tcPr marT="91425" marB="91425" marR="91425" marL="91425">
                    <a:solidFill>
                      <a:schemeClr val="lt1"/>
                    </a:solidFill>
                  </a:tcPr>
                </a:tc>
              </a:tr>
              <a:tr h="294425">
                <a:tc>
                  <a:txBody>
                    <a:bodyPr/>
                    <a:lstStyle/>
                    <a:p>
                      <a:pPr indent="0" lvl="0" marL="0" rtl="0" algn="l">
                        <a:spcBef>
                          <a:spcPts val="0"/>
                        </a:spcBef>
                        <a:spcAft>
                          <a:spcPts val="0"/>
                        </a:spcAft>
                        <a:buNone/>
                      </a:pPr>
                      <a:r>
                        <a:rPr lang="en" sz="700"/>
                        <a:t>236</a:t>
                      </a:r>
                      <a:endParaRPr sz="700"/>
                    </a:p>
                  </a:txBody>
                  <a:tcPr marT="91425" marB="91425" marR="91425" marL="91425">
                    <a:solidFill>
                      <a:schemeClr val="lt1"/>
                    </a:solidFill>
                  </a:tcPr>
                </a:tc>
                <a:tc>
                  <a:txBody>
                    <a:bodyPr/>
                    <a:lstStyle/>
                    <a:p>
                      <a:pPr indent="0" lvl="0" marL="0" rtl="0" algn="l">
                        <a:spcBef>
                          <a:spcPts val="0"/>
                        </a:spcBef>
                        <a:spcAft>
                          <a:spcPts val="0"/>
                        </a:spcAft>
                        <a:buNone/>
                      </a:pPr>
                      <a:r>
                        <a:rPr lang="en" sz="700"/>
                        <a:t>Dbl Crop WinWht/Sorghum</a:t>
                      </a:r>
                      <a:endParaRPr sz="700"/>
                    </a:p>
                  </a:txBody>
                  <a:tcPr marT="91425" marB="91425" marR="91425" marL="91425">
                    <a:solidFill>
                      <a:schemeClr val="lt1"/>
                    </a:solidFill>
                  </a:tcPr>
                </a:tc>
              </a:tr>
              <a:tr h="294425">
                <a:tc>
                  <a:txBody>
                    <a:bodyPr/>
                    <a:lstStyle/>
                    <a:p>
                      <a:pPr indent="0" lvl="0" marL="0" rtl="0" algn="l">
                        <a:spcBef>
                          <a:spcPts val="0"/>
                        </a:spcBef>
                        <a:spcAft>
                          <a:spcPts val="0"/>
                        </a:spcAft>
                        <a:buNone/>
                      </a:pPr>
                      <a:r>
                        <a:rPr lang="en" sz="700"/>
                        <a:t>238</a:t>
                      </a:r>
                      <a:endParaRPr sz="700"/>
                    </a:p>
                  </a:txBody>
                  <a:tcPr marT="91425" marB="91425" marR="91425" marL="91425">
                    <a:solidFill>
                      <a:schemeClr val="lt1"/>
                    </a:solidFill>
                  </a:tcPr>
                </a:tc>
                <a:tc>
                  <a:txBody>
                    <a:bodyPr/>
                    <a:lstStyle/>
                    <a:p>
                      <a:pPr indent="0" lvl="0" marL="0" rtl="0" algn="l">
                        <a:spcBef>
                          <a:spcPts val="0"/>
                        </a:spcBef>
                        <a:spcAft>
                          <a:spcPts val="0"/>
                        </a:spcAft>
                        <a:buNone/>
                      </a:pPr>
                      <a:r>
                        <a:rPr lang="en" sz="700"/>
                        <a:t>Dbl Crop WinWht/Cotton</a:t>
                      </a:r>
                      <a:endParaRPr sz="700"/>
                    </a:p>
                  </a:txBody>
                  <a:tcPr marT="91425" marB="91425" marR="91425" marL="91425">
                    <a:solidFill>
                      <a:schemeClr val="lt1"/>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311700" y="-472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a:t>
            </a:r>
            <a:endParaRPr/>
          </a:p>
        </p:txBody>
      </p:sp>
      <p:sp>
        <p:nvSpPr>
          <p:cNvPr id="125" name="Google Shape;125;p18"/>
          <p:cNvSpPr txBox="1"/>
          <p:nvPr>
            <p:ph idx="1" type="body"/>
          </p:nvPr>
        </p:nvSpPr>
        <p:spPr>
          <a:xfrm>
            <a:off x="121700" y="395000"/>
            <a:ext cx="3978000" cy="4596000"/>
          </a:xfrm>
          <a:prstGeom prst="rect">
            <a:avLst/>
          </a:prstGeom>
        </p:spPr>
        <p:txBody>
          <a:bodyPr anchorCtr="0" anchor="t" bIns="91425" lIns="91425" spcFirstLastPara="1" rIns="91425" wrap="square" tIns="91425">
            <a:normAutofit fontScale="77500" lnSpcReduction="20000"/>
          </a:bodyPr>
          <a:lstStyle/>
          <a:p>
            <a:pPr indent="-317182" lvl="0" marL="457200" rtl="0" algn="l">
              <a:spcBef>
                <a:spcPts val="0"/>
              </a:spcBef>
              <a:spcAft>
                <a:spcPts val="0"/>
              </a:spcAft>
              <a:buSzPct val="100000"/>
              <a:buChar char="●"/>
            </a:pPr>
            <a:r>
              <a:rPr lang="en"/>
              <a:t>Training/ Testing/ Validation:</a:t>
            </a:r>
            <a:endParaRPr/>
          </a:p>
          <a:p>
            <a:pPr indent="-297497" lvl="1" marL="914400" rtl="0" algn="l">
              <a:spcBef>
                <a:spcPts val="0"/>
              </a:spcBef>
              <a:spcAft>
                <a:spcPts val="0"/>
              </a:spcAft>
              <a:buSzPct val="100000"/>
              <a:buChar char="○"/>
            </a:pPr>
            <a:r>
              <a:rPr lang="en"/>
              <a:t>Point labels of </a:t>
            </a:r>
            <a:r>
              <a:rPr lang="en"/>
              <a:t>NASS crop layer</a:t>
            </a:r>
            <a:endParaRPr/>
          </a:p>
          <a:p>
            <a:pPr indent="-297497" lvl="2" marL="1371600" rtl="0" algn="l">
              <a:spcBef>
                <a:spcPts val="0"/>
              </a:spcBef>
              <a:spcAft>
                <a:spcPts val="0"/>
              </a:spcAft>
              <a:buSzPct val="100000"/>
              <a:buChar char="■"/>
            </a:pPr>
            <a:r>
              <a:rPr lang="en"/>
              <a:t>Winter Wheat</a:t>
            </a:r>
            <a:endParaRPr/>
          </a:p>
          <a:p>
            <a:pPr indent="-297497" lvl="2" marL="1371600" rtl="0" algn="l">
              <a:spcBef>
                <a:spcPts val="0"/>
              </a:spcBef>
              <a:spcAft>
                <a:spcPts val="0"/>
              </a:spcAft>
              <a:buSzPct val="100000"/>
              <a:buChar char="■"/>
            </a:pPr>
            <a:r>
              <a:rPr lang="en"/>
              <a:t>1000m spatial partition per data partition</a:t>
            </a:r>
            <a:endParaRPr/>
          </a:p>
          <a:p>
            <a:pPr indent="-317182" lvl="0" marL="457200" rtl="0" algn="l">
              <a:spcBef>
                <a:spcPts val="0"/>
              </a:spcBef>
              <a:spcAft>
                <a:spcPts val="0"/>
              </a:spcAft>
              <a:buSzPct val="100000"/>
              <a:buChar char="●"/>
            </a:pPr>
            <a:r>
              <a:rPr lang="en"/>
              <a:t>Temporal</a:t>
            </a:r>
            <a:endParaRPr/>
          </a:p>
          <a:p>
            <a:pPr indent="-297497" lvl="1" marL="914400" rtl="0" algn="l">
              <a:spcBef>
                <a:spcPts val="0"/>
              </a:spcBef>
              <a:spcAft>
                <a:spcPts val="0"/>
              </a:spcAft>
              <a:buSzPct val="100000"/>
              <a:buChar char="○"/>
            </a:pPr>
            <a:r>
              <a:rPr lang="en"/>
              <a:t>9/1/22- 6/31/23</a:t>
            </a:r>
            <a:endParaRPr/>
          </a:p>
          <a:p>
            <a:pPr indent="-297497" lvl="1" marL="914400" rtl="0" algn="l">
              <a:spcBef>
                <a:spcPts val="0"/>
              </a:spcBef>
              <a:spcAft>
                <a:spcPts val="0"/>
              </a:spcAft>
              <a:buSzPct val="100000"/>
              <a:buChar char="○"/>
            </a:pPr>
            <a:r>
              <a:rPr lang="en"/>
              <a:t>Expected NDVI peaks Nov and April</a:t>
            </a:r>
            <a:endParaRPr/>
          </a:p>
          <a:p>
            <a:pPr indent="-317182" lvl="0" marL="457200" rtl="0" algn="l">
              <a:spcBef>
                <a:spcPts val="0"/>
              </a:spcBef>
              <a:spcAft>
                <a:spcPts val="0"/>
              </a:spcAft>
              <a:buSzPct val="100000"/>
              <a:buChar char="●"/>
            </a:pPr>
            <a:r>
              <a:rPr lang="en"/>
              <a:t>Earth Observations</a:t>
            </a:r>
            <a:endParaRPr/>
          </a:p>
          <a:p>
            <a:pPr indent="-297497" lvl="1" marL="914400" rtl="0" algn="l">
              <a:spcBef>
                <a:spcPts val="0"/>
              </a:spcBef>
              <a:spcAft>
                <a:spcPts val="0"/>
              </a:spcAft>
              <a:buSzPct val="100000"/>
              <a:buChar char="○"/>
            </a:pPr>
            <a:r>
              <a:rPr lang="en" sz="1400"/>
              <a:t>Harmonized Landsat Sentinel-2</a:t>
            </a:r>
            <a:endParaRPr sz="1400"/>
          </a:p>
          <a:p>
            <a:pPr indent="-297497" lvl="2" marL="1371600" rtl="0" algn="l">
              <a:spcBef>
                <a:spcPts val="0"/>
              </a:spcBef>
              <a:spcAft>
                <a:spcPts val="0"/>
              </a:spcAft>
              <a:buSzPct val="100000"/>
              <a:buChar char="■"/>
            </a:pPr>
            <a:r>
              <a:rPr lang="en"/>
              <a:t>NDVI</a:t>
            </a:r>
            <a:endParaRPr/>
          </a:p>
          <a:p>
            <a:pPr indent="-297497" lvl="2" marL="1371600" rtl="0" algn="l">
              <a:spcBef>
                <a:spcPts val="0"/>
              </a:spcBef>
              <a:spcAft>
                <a:spcPts val="0"/>
              </a:spcAft>
              <a:buSzPct val="100000"/>
              <a:buChar char="■"/>
            </a:pPr>
            <a:r>
              <a:rPr lang="en"/>
              <a:t>NDMI</a:t>
            </a:r>
            <a:endParaRPr/>
          </a:p>
          <a:p>
            <a:pPr indent="-297497" lvl="2" marL="1371600" rtl="0" algn="l">
              <a:spcBef>
                <a:spcPts val="0"/>
              </a:spcBef>
              <a:spcAft>
                <a:spcPts val="0"/>
              </a:spcAft>
              <a:buSzPct val="100000"/>
              <a:buChar char="■"/>
            </a:pPr>
            <a:r>
              <a:rPr lang="en"/>
              <a:t>EVI</a:t>
            </a:r>
            <a:endParaRPr/>
          </a:p>
          <a:p>
            <a:pPr indent="-297497" lvl="2" marL="1371600" rtl="0" algn="l">
              <a:spcBef>
                <a:spcPts val="0"/>
              </a:spcBef>
              <a:spcAft>
                <a:spcPts val="0"/>
              </a:spcAft>
              <a:buSzPct val="100000"/>
              <a:buChar char="■"/>
            </a:pPr>
            <a:r>
              <a:rPr lang="en"/>
              <a:t>SAVI</a:t>
            </a:r>
            <a:endParaRPr/>
          </a:p>
          <a:p>
            <a:pPr indent="-297497" lvl="1" marL="914400" rtl="0" algn="l">
              <a:spcBef>
                <a:spcPts val="0"/>
              </a:spcBef>
              <a:spcAft>
                <a:spcPts val="0"/>
              </a:spcAft>
              <a:buSzPct val="100000"/>
              <a:buChar char="○"/>
            </a:pPr>
            <a:r>
              <a:rPr lang="en"/>
              <a:t>Landsat</a:t>
            </a:r>
            <a:endParaRPr/>
          </a:p>
          <a:p>
            <a:pPr indent="-297497" lvl="2" marL="1371600" rtl="0" algn="l">
              <a:spcBef>
                <a:spcPts val="0"/>
              </a:spcBef>
              <a:spcAft>
                <a:spcPts val="0"/>
              </a:spcAft>
              <a:buSzPct val="100000"/>
              <a:buChar char="■"/>
            </a:pPr>
            <a:r>
              <a:rPr lang="en"/>
              <a:t>NDVI</a:t>
            </a:r>
            <a:endParaRPr/>
          </a:p>
          <a:p>
            <a:pPr indent="-297497" lvl="2" marL="1371600" rtl="0" algn="l">
              <a:spcBef>
                <a:spcPts val="0"/>
              </a:spcBef>
              <a:spcAft>
                <a:spcPts val="0"/>
              </a:spcAft>
              <a:buSzPct val="100000"/>
              <a:buChar char="■"/>
            </a:pPr>
            <a:r>
              <a:rPr lang="en"/>
              <a:t>NMDI</a:t>
            </a:r>
            <a:endParaRPr/>
          </a:p>
          <a:p>
            <a:pPr indent="-297497" lvl="2" marL="1371600" rtl="0" algn="l">
              <a:spcBef>
                <a:spcPts val="0"/>
              </a:spcBef>
              <a:spcAft>
                <a:spcPts val="0"/>
              </a:spcAft>
              <a:buSzPct val="100000"/>
              <a:buChar char="■"/>
            </a:pPr>
            <a:r>
              <a:rPr lang="en"/>
              <a:t>EVI</a:t>
            </a:r>
            <a:endParaRPr/>
          </a:p>
          <a:p>
            <a:pPr indent="-297497" lvl="2" marL="1371600" rtl="0" algn="l">
              <a:spcBef>
                <a:spcPts val="0"/>
              </a:spcBef>
              <a:spcAft>
                <a:spcPts val="0"/>
              </a:spcAft>
              <a:buSzPct val="100000"/>
              <a:buChar char="■"/>
            </a:pPr>
            <a:r>
              <a:rPr lang="en"/>
              <a:t>SAVI</a:t>
            </a:r>
            <a:endParaRPr/>
          </a:p>
          <a:p>
            <a:pPr indent="-297497" lvl="2" marL="1371600" rtl="0" algn="l">
              <a:spcBef>
                <a:spcPts val="0"/>
              </a:spcBef>
              <a:spcAft>
                <a:spcPts val="0"/>
              </a:spcAft>
              <a:buSzPct val="100000"/>
              <a:buChar char="■"/>
            </a:pPr>
            <a:r>
              <a:rPr lang="en"/>
              <a:t>Tasseled cap</a:t>
            </a:r>
            <a:endParaRPr/>
          </a:p>
          <a:p>
            <a:pPr indent="-297497" lvl="1" marL="914400" rtl="0" algn="l">
              <a:spcBef>
                <a:spcPts val="0"/>
              </a:spcBef>
              <a:spcAft>
                <a:spcPts val="0"/>
              </a:spcAft>
              <a:buSzPct val="100000"/>
              <a:buChar char="○"/>
            </a:pPr>
            <a:r>
              <a:rPr lang="en"/>
              <a:t>S-2</a:t>
            </a:r>
            <a:endParaRPr/>
          </a:p>
          <a:p>
            <a:pPr indent="-297497" lvl="2" marL="1371600" rtl="0" algn="l">
              <a:spcBef>
                <a:spcPts val="0"/>
              </a:spcBef>
              <a:spcAft>
                <a:spcPts val="0"/>
              </a:spcAft>
              <a:buSzPct val="100000"/>
              <a:buChar char="■"/>
            </a:pPr>
            <a:r>
              <a:rPr lang="en"/>
              <a:t>NDVI</a:t>
            </a:r>
            <a:endParaRPr/>
          </a:p>
          <a:p>
            <a:pPr indent="-297497" lvl="2" marL="1371600" rtl="0" algn="l">
              <a:spcBef>
                <a:spcPts val="0"/>
              </a:spcBef>
              <a:spcAft>
                <a:spcPts val="0"/>
              </a:spcAft>
              <a:buSzPct val="100000"/>
              <a:buChar char="■"/>
            </a:pPr>
            <a:r>
              <a:rPr lang="en"/>
              <a:t>NDMI</a:t>
            </a:r>
            <a:endParaRPr/>
          </a:p>
          <a:p>
            <a:pPr indent="-297497" lvl="2" marL="1371600" rtl="0" algn="l">
              <a:spcBef>
                <a:spcPts val="0"/>
              </a:spcBef>
              <a:spcAft>
                <a:spcPts val="0"/>
              </a:spcAft>
              <a:buSzPct val="100000"/>
              <a:buChar char="■"/>
            </a:pPr>
            <a:r>
              <a:rPr lang="en"/>
              <a:t>EVI</a:t>
            </a:r>
            <a:endParaRPr/>
          </a:p>
          <a:p>
            <a:pPr indent="-297497" lvl="2" marL="1371600" rtl="0" algn="l">
              <a:spcBef>
                <a:spcPts val="0"/>
              </a:spcBef>
              <a:spcAft>
                <a:spcPts val="0"/>
              </a:spcAft>
              <a:buSzPct val="100000"/>
              <a:buChar char="■"/>
            </a:pPr>
            <a:r>
              <a:rPr lang="en"/>
              <a:t>SAVI</a:t>
            </a:r>
            <a:endParaRPr/>
          </a:p>
        </p:txBody>
      </p:sp>
      <p:pic>
        <p:nvPicPr>
          <p:cNvPr id="126" name="Google Shape;126;p18"/>
          <p:cNvPicPr preferRelativeResize="0"/>
          <p:nvPr/>
        </p:nvPicPr>
        <p:blipFill>
          <a:blip r:embed="rId3">
            <a:alphaModFix/>
          </a:blip>
          <a:stretch>
            <a:fillRect/>
          </a:stretch>
        </p:blipFill>
        <p:spPr>
          <a:xfrm>
            <a:off x="9463547" y="591701"/>
            <a:ext cx="3781100" cy="2189650"/>
          </a:xfrm>
          <a:prstGeom prst="rect">
            <a:avLst/>
          </a:prstGeom>
          <a:noFill/>
          <a:ln>
            <a:noFill/>
          </a:ln>
        </p:spPr>
      </p:pic>
      <p:sp>
        <p:nvSpPr>
          <p:cNvPr id="127" name="Google Shape;127;p18"/>
          <p:cNvSpPr txBox="1"/>
          <p:nvPr/>
        </p:nvSpPr>
        <p:spPr>
          <a:xfrm>
            <a:off x="9513050" y="182300"/>
            <a:ext cx="3731700" cy="51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Roboto"/>
                <a:ea typeface="Roboto"/>
                <a:cs typeface="Roboto"/>
                <a:sym typeface="Roboto"/>
              </a:rPr>
              <a:t>Hardiness map of the US </a:t>
            </a:r>
            <a:endParaRPr sz="1800">
              <a:solidFill>
                <a:schemeClr val="dk2"/>
              </a:solidFill>
              <a:latin typeface="Roboto"/>
              <a:ea typeface="Roboto"/>
              <a:cs typeface="Roboto"/>
              <a:sym typeface="Roboto"/>
            </a:endParaRPr>
          </a:p>
        </p:txBody>
      </p:sp>
      <p:pic>
        <p:nvPicPr>
          <p:cNvPr id="128" name="Google Shape;128;p18"/>
          <p:cNvPicPr preferRelativeResize="0"/>
          <p:nvPr/>
        </p:nvPicPr>
        <p:blipFill>
          <a:blip r:embed="rId4">
            <a:alphaModFix/>
          </a:blip>
          <a:stretch>
            <a:fillRect/>
          </a:stretch>
        </p:blipFill>
        <p:spPr>
          <a:xfrm>
            <a:off x="4099700" y="762825"/>
            <a:ext cx="4959875" cy="2855251"/>
          </a:xfrm>
          <a:prstGeom prst="rect">
            <a:avLst/>
          </a:prstGeom>
          <a:noFill/>
          <a:ln>
            <a:noFill/>
          </a:ln>
        </p:spPr>
      </p:pic>
      <p:sp>
        <p:nvSpPr>
          <p:cNvPr id="129" name="Google Shape;129;p18"/>
          <p:cNvSpPr txBox="1"/>
          <p:nvPr/>
        </p:nvSpPr>
        <p:spPr>
          <a:xfrm>
            <a:off x="4189350" y="3618075"/>
            <a:ext cx="4686600" cy="15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dk2"/>
                </a:solidFill>
                <a:latin typeface="Roboto"/>
                <a:ea typeface="Roboto"/>
                <a:cs typeface="Roboto"/>
                <a:sym typeface="Roboto"/>
              </a:rPr>
              <a:t>(CROPWATCH - University of Nebraska - Lincoln)</a:t>
            </a:r>
            <a:endParaRPr sz="500">
              <a:solidFill>
                <a:schemeClr val="dk2"/>
              </a:solidFill>
              <a:latin typeface="Roboto"/>
              <a:ea typeface="Roboto"/>
              <a:cs typeface="Roboto"/>
              <a:sym typeface="Roboto"/>
            </a:endParaRPr>
          </a:p>
        </p:txBody>
      </p:sp>
      <p:sp>
        <p:nvSpPr>
          <p:cNvPr id="130" name="Google Shape;130;p18"/>
          <p:cNvSpPr/>
          <p:nvPr/>
        </p:nvSpPr>
        <p:spPr>
          <a:xfrm>
            <a:off x="9374375" y="25400"/>
            <a:ext cx="770400" cy="4626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31" name="Google Shape;131;p18"/>
          <p:cNvSpPr txBox="1"/>
          <p:nvPr/>
        </p:nvSpPr>
        <p:spPr>
          <a:xfrm>
            <a:off x="4730800" y="1636950"/>
            <a:ext cx="832200" cy="514500"/>
          </a:xfrm>
          <a:prstGeom prst="rect">
            <a:avLst/>
          </a:prstGeom>
          <a:solidFill>
            <a:srgbClr val="F9FBFD">
              <a:alpha val="34810"/>
            </a:srgbClr>
          </a:solidFill>
          <a:ln cap="flat" cmpd="sng" w="381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0000"/>
                </a:solidFill>
                <a:latin typeface="Roboto"/>
                <a:ea typeface="Roboto"/>
                <a:cs typeface="Roboto"/>
                <a:sym typeface="Roboto"/>
              </a:rPr>
              <a:t>ROI </a:t>
            </a:r>
            <a:endParaRPr sz="1800">
              <a:solidFill>
                <a:srgbClr val="FF0000"/>
              </a:solidFill>
              <a:latin typeface="Roboto"/>
              <a:ea typeface="Roboto"/>
              <a:cs typeface="Roboto"/>
              <a:sym typeface="Roboto"/>
            </a:endParaRPr>
          </a:p>
        </p:txBody>
      </p:sp>
      <p:sp>
        <p:nvSpPr>
          <p:cNvPr id="132" name="Google Shape;132;p18"/>
          <p:cNvSpPr txBox="1"/>
          <p:nvPr/>
        </p:nvSpPr>
        <p:spPr>
          <a:xfrm>
            <a:off x="1749600" y="2970550"/>
            <a:ext cx="2770200" cy="1911600"/>
          </a:xfrm>
          <a:prstGeom prst="rect">
            <a:avLst/>
          </a:prstGeom>
          <a:noFill/>
          <a:ln>
            <a:noFill/>
          </a:ln>
        </p:spPr>
        <p:txBody>
          <a:bodyPr anchorCtr="0" anchor="t" bIns="91425" lIns="91425" spcFirstLastPara="1" rIns="91425" wrap="square" tIns="91425">
            <a:spAutoFit/>
          </a:bodyPr>
          <a:lstStyle/>
          <a:p>
            <a:pPr indent="-298450" lvl="1" marL="914400" rtl="0" algn="l">
              <a:lnSpc>
                <a:spcPct val="115000"/>
              </a:lnSpc>
              <a:spcBef>
                <a:spcPts val="0"/>
              </a:spcBef>
              <a:spcAft>
                <a:spcPts val="0"/>
              </a:spcAft>
              <a:buClr>
                <a:schemeClr val="dk2"/>
              </a:buClr>
              <a:buSzPts val="1100"/>
              <a:buFont typeface="Roboto"/>
              <a:buChar char="○"/>
            </a:pPr>
            <a:r>
              <a:rPr lang="en" sz="1100">
                <a:solidFill>
                  <a:schemeClr val="dk2"/>
                </a:solidFill>
                <a:latin typeface="Roboto"/>
                <a:ea typeface="Roboto"/>
                <a:cs typeface="Roboto"/>
                <a:sym typeface="Roboto"/>
              </a:rPr>
              <a:t>DEM</a:t>
            </a:r>
            <a:endParaRPr sz="1100">
              <a:solidFill>
                <a:schemeClr val="dk2"/>
              </a:solidFill>
              <a:latin typeface="Roboto"/>
              <a:ea typeface="Roboto"/>
              <a:cs typeface="Roboto"/>
              <a:sym typeface="Roboto"/>
            </a:endParaRPr>
          </a:p>
          <a:p>
            <a:pPr indent="-298450" lvl="2" marL="1371600" rtl="0" algn="l">
              <a:lnSpc>
                <a:spcPct val="115000"/>
              </a:lnSpc>
              <a:spcBef>
                <a:spcPts val="0"/>
              </a:spcBef>
              <a:spcAft>
                <a:spcPts val="0"/>
              </a:spcAft>
              <a:buClr>
                <a:schemeClr val="dk2"/>
              </a:buClr>
              <a:buSzPts val="1100"/>
              <a:buFont typeface="Roboto"/>
              <a:buChar char="■"/>
            </a:pPr>
            <a:r>
              <a:rPr lang="en" sz="1100">
                <a:solidFill>
                  <a:schemeClr val="dk2"/>
                </a:solidFill>
                <a:latin typeface="Roboto"/>
                <a:ea typeface="Roboto"/>
                <a:cs typeface="Roboto"/>
                <a:sym typeface="Roboto"/>
              </a:rPr>
              <a:t>Slope</a:t>
            </a:r>
            <a:endParaRPr sz="1100">
              <a:solidFill>
                <a:schemeClr val="dk2"/>
              </a:solidFill>
              <a:latin typeface="Roboto"/>
              <a:ea typeface="Roboto"/>
              <a:cs typeface="Roboto"/>
              <a:sym typeface="Roboto"/>
            </a:endParaRPr>
          </a:p>
          <a:p>
            <a:pPr indent="-298450" lvl="2" marL="1371600" rtl="0" algn="l">
              <a:lnSpc>
                <a:spcPct val="115000"/>
              </a:lnSpc>
              <a:spcBef>
                <a:spcPts val="0"/>
              </a:spcBef>
              <a:spcAft>
                <a:spcPts val="0"/>
              </a:spcAft>
              <a:buClr>
                <a:schemeClr val="dk2"/>
              </a:buClr>
              <a:buSzPts val="1100"/>
              <a:buFont typeface="Roboto"/>
              <a:buChar char="■"/>
            </a:pPr>
            <a:r>
              <a:rPr lang="en" sz="1100">
                <a:solidFill>
                  <a:schemeClr val="dk2"/>
                </a:solidFill>
                <a:latin typeface="Roboto"/>
                <a:ea typeface="Roboto"/>
                <a:cs typeface="Roboto"/>
                <a:sym typeface="Roboto"/>
              </a:rPr>
              <a:t>Elevation</a:t>
            </a:r>
            <a:endParaRPr sz="1100">
              <a:solidFill>
                <a:schemeClr val="dk2"/>
              </a:solidFill>
              <a:latin typeface="Roboto"/>
              <a:ea typeface="Roboto"/>
              <a:cs typeface="Roboto"/>
              <a:sym typeface="Roboto"/>
            </a:endParaRPr>
          </a:p>
          <a:p>
            <a:pPr indent="-298450" lvl="1" marL="914400" rtl="0" algn="l">
              <a:lnSpc>
                <a:spcPct val="115000"/>
              </a:lnSpc>
              <a:spcBef>
                <a:spcPts val="0"/>
              </a:spcBef>
              <a:spcAft>
                <a:spcPts val="0"/>
              </a:spcAft>
              <a:buClr>
                <a:schemeClr val="dk2"/>
              </a:buClr>
              <a:buSzPts val="1100"/>
              <a:buFont typeface="Roboto"/>
              <a:buChar char="○"/>
            </a:pPr>
            <a:r>
              <a:rPr lang="en" sz="1100">
                <a:solidFill>
                  <a:schemeClr val="dk2"/>
                </a:solidFill>
                <a:latin typeface="Roboto"/>
                <a:ea typeface="Roboto"/>
                <a:cs typeface="Roboto"/>
                <a:sym typeface="Roboto"/>
              </a:rPr>
              <a:t>S-1</a:t>
            </a:r>
            <a:endParaRPr sz="1100">
              <a:solidFill>
                <a:schemeClr val="dk2"/>
              </a:solidFill>
              <a:latin typeface="Roboto"/>
              <a:ea typeface="Roboto"/>
              <a:cs typeface="Roboto"/>
              <a:sym typeface="Roboto"/>
            </a:endParaRPr>
          </a:p>
          <a:p>
            <a:pPr indent="-298450" lvl="2" marL="1371600" rtl="0" algn="l">
              <a:lnSpc>
                <a:spcPct val="115000"/>
              </a:lnSpc>
              <a:spcBef>
                <a:spcPts val="0"/>
              </a:spcBef>
              <a:spcAft>
                <a:spcPts val="0"/>
              </a:spcAft>
              <a:buClr>
                <a:schemeClr val="dk2"/>
              </a:buClr>
              <a:buSzPts val="1100"/>
              <a:buFont typeface="Roboto"/>
              <a:buChar char="■"/>
            </a:pPr>
            <a:r>
              <a:rPr lang="en" sz="1100">
                <a:solidFill>
                  <a:schemeClr val="dk2"/>
                </a:solidFill>
                <a:latin typeface="Roboto"/>
                <a:ea typeface="Roboto"/>
                <a:cs typeface="Roboto"/>
                <a:sym typeface="Roboto"/>
              </a:rPr>
              <a:t>Ascending</a:t>
            </a:r>
            <a:endParaRPr sz="1100">
              <a:solidFill>
                <a:schemeClr val="dk2"/>
              </a:solidFill>
              <a:latin typeface="Roboto"/>
              <a:ea typeface="Roboto"/>
              <a:cs typeface="Roboto"/>
              <a:sym typeface="Roboto"/>
            </a:endParaRPr>
          </a:p>
          <a:p>
            <a:pPr indent="-298450" lvl="2" marL="1371600" rtl="0" algn="l">
              <a:lnSpc>
                <a:spcPct val="115000"/>
              </a:lnSpc>
              <a:spcBef>
                <a:spcPts val="0"/>
              </a:spcBef>
              <a:spcAft>
                <a:spcPts val="0"/>
              </a:spcAft>
              <a:buClr>
                <a:schemeClr val="dk2"/>
              </a:buClr>
              <a:buSzPts val="1100"/>
              <a:buFont typeface="Roboto"/>
              <a:buChar char="■"/>
            </a:pPr>
            <a:r>
              <a:rPr lang="en" sz="1100">
                <a:solidFill>
                  <a:schemeClr val="dk2"/>
                </a:solidFill>
                <a:latin typeface="Roboto"/>
                <a:ea typeface="Roboto"/>
                <a:cs typeface="Roboto"/>
                <a:sym typeface="Roboto"/>
              </a:rPr>
              <a:t>Descending</a:t>
            </a:r>
            <a:endParaRPr sz="1100">
              <a:solidFill>
                <a:schemeClr val="dk2"/>
              </a:solidFill>
              <a:latin typeface="Roboto"/>
              <a:ea typeface="Roboto"/>
              <a:cs typeface="Roboto"/>
              <a:sym typeface="Roboto"/>
            </a:endParaRPr>
          </a:p>
          <a:p>
            <a:pPr indent="-298450" lvl="3" marL="1828800" rtl="0" algn="l">
              <a:lnSpc>
                <a:spcPct val="115000"/>
              </a:lnSpc>
              <a:spcBef>
                <a:spcPts val="0"/>
              </a:spcBef>
              <a:spcAft>
                <a:spcPts val="0"/>
              </a:spcAft>
              <a:buClr>
                <a:schemeClr val="dk2"/>
              </a:buClr>
              <a:buSzPts val="1100"/>
              <a:buFont typeface="Roboto"/>
              <a:buChar char="●"/>
            </a:pPr>
            <a:r>
              <a:rPr lang="en" sz="1100">
                <a:solidFill>
                  <a:schemeClr val="dk2"/>
                </a:solidFill>
                <a:latin typeface="Roboto"/>
                <a:ea typeface="Roboto"/>
                <a:cs typeface="Roboto"/>
                <a:sym typeface="Roboto"/>
              </a:rPr>
              <a:t>VV</a:t>
            </a:r>
            <a:endParaRPr sz="1100">
              <a:solidFill>
                <a:schemeClr val="dk2"/>
              </a:solidFill>
              <a:latin typeface="Roboto"/>
              <a:ea typeface="Roboto"/>
              <a:cs typeface="Roboto"/>
              <a:sym typeface="Roboto"/>
            </a:endParaRPr>
          </a:p>
          <a:p>
            <a:pPr indent="-298450" lvl="3" marL="1828800" rtl="0" algn="l">
              <a:lnSpc>
                <a:spcPct val="115000"/>
              </a:lnSpc>
              <a:spcBef>
                <a:spcPts val="0"/>
              </a:spcBef>
              <a:spcAft>
                <a:spcPts val="0"/>
              </a:spcAft>
              <a:buClr>
                <a:schemeClr val="dk2"/>
              </a:buClr>
              <a:buSzPts val="1100"/>
              <a:buFont typeface="Roboto"/>
              <a:buChar char="●"/>
            </a:pPr>
            <a:r>
              <a:rPr lang="en" sz="1100">
                <a:solidFill>
                  <a:schemeClr val="dk2"/>
                </a:solidFill>
                <a:latin typeface="Roboto"/>
                <a:ea typeface="Roboto"/>
                <a:cs typeface="Roboto"/>
                <a:sym typeface="Roboto"/>
              </a:rPr>
              <a:t>VH</a:t>
            </a:r>
            <a:endParaRPr sz="1100">
              <a:solidFill>
                <a:schemeClr val="dk2"/>
              </a:solidFill>
              <a:latin typeface="Roboto"/>
              <a:ea typeface="Roboto"/>
              <a:cs typeface="Roboto"/>
              <a:sym typeface="Roboto"/>
            </a:endParaRPr>
          </a:p>
          <a:p>
            <a:pPr indent="-298450" lvl="3" marL="1828800" rtl="0" algn="l">
              <a:lnSpc>
                <a:spcPct val="115000"/>
              </a:lnSpc>
              <a:spcBef>
                <a:spcPts val="0"/>
              </a:spcBef>
              <a:spcAft>
                <a:spcPts val="0"/>
              </a:spcAft>
              <a:buClr>
                <a:schemeClr val="dk2"/>
              </a:buClr>
              <a:buSzPts val="1100"/>
              <a:buFont typeface="Roboto"/>
              <a:buChar char="●"/>
            </a:pPr>
            <a:r>
              <a:rPr lang="en" sz="1100">
                <a:solidFill>
                  <a:schemeClr val="dk2"/>
                </a:solidFill>
                <a:latin typeface="Roboto"/>
                <a:ea typeface="Roboto"/>
                <a:cs typeface="Roboto"/>
                <a:sym typeface="Roboto"/>
              </a:rPr>
              <a:t>Ratio</a:t>
            </a:r>
            <a:endParaRPr sz="1100">
              <a:solidFill>
                <a:schemeClr val="dk2"/>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9"/>
          <p:cNvSpPr txBox="1"/>
          <p:nvPr>
            <p:ph type="title"/>
          </p:nvPr>
        </p:nvSpPr>
        <p:spPr>
          <a:xfrm>
            <a:off x="132950" y="108000"/>
            <a:ext cx="88554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Preliminary</a:t>
            </a:r>
            <a:r>
              <a:rPr lang="en"/>
              <a:t> testing SVM</a:t>
            </a:r>
            <a:endParaRPr/>
          </a:p>
          <a:p>
            <a:pPr indent="0" lvl="0" marL="0" rtl="0" algn="l">
              <a:spcBef>
                <a:spcPts val="0"/>
              </a:spcBef>
              <a:spcAft>
                <a:spcPts val="0"/>
              </a:spcAft>
              <a:buNone/>
            </a:pPr>
            <a:r>
              <a:rPr lang="en"/>
              <a:t>Different data set Median composite of 9 months</a:t>
            </a:r>
            <a:endParaRPr/>
          </a:p>
          <a:p>
            <a:pPr indent="0" lvl="0" marL="0" rtl="0" algn="l">
              <a:spcBef>
                <a:spcPts val="0"/>
              </a:spcBef>
              <a:spcAft>
                <a:spcPts val="0"/>
              </a:spcAft>
              <a:buNone/>
            </a:pPr>
            <a:r>
              <a:rPr lang="en"/>
              <a:t>A</a:t>
            </a:r>
            <a:r>
              <a:rPr lang="en"/>
              <a:t>nd separate training points</a:t>
            </a:r>
            <a:r>
              <a:rPr lang="en"/>
              <a:t>: </a:t>
            </a:r>
            <a:endParaRPr/>
          </a:p>
        </p:txBody>
      </p:sp>
      <p:pic>
        <p:nvPicPr>
          <p:cNvPr id="138" name="Google Shape;138;p19"/>
          <p:cNvPicPr preferRelativeResize="0"/>
          <p:nvPr/>
        </p:nvPicPr>
        <p:blipFill>
          <a:blip r:embed="rId3">
            <a:alphaModFix/>
          </a:blip>
          <a:stretch>
            <a:fillRect/>
          </a:stretch>
        </p:blipFill>
        <p:spPr>
          <a:xfrm>
            <a:off x="6129837" y="1197326"/>
            <a:ext cx="2765460" cy="2387100"/>
          </a:xfrm>
          <a:prstGeom prst="rect">
            <a:avLst/>
          </a:prstGeom>
          <a:noFill/>
          <a:ln>
            <a:noFill/>
          </a:ln>
        </p:spPr>
      </p:pic>
      <p:pic>
        <p:nvPicPr>
          <p:cNvPr id="139" name="Google Shape;139;p19"/>
          <p:cNvPicPr preferRelativeResize="0"/>
          <p:nvPr/>
        </p:nvPicPr>
        <p:blipFill rotWithShape="1">
          <a:blip r:embed="rId4">
            <a:alphaModFix/>
          </a:blip>
          <a:srcRect b="0" l="0" r="0" t="5589"/>
          <a:stretch/>
        </p:blipFill>
        <p:spPr>
          <a:xfrm>
            <a:off x="10312675" y="3206825"/>
            <a:ext cx="2462900" cy="1340999"/>
          </a:xfrm>
          <a:prstGeom prst="rect">
            <a:avLst/>
          </a:prstGeom>
          <a:noFill/>
          <a:ln>
            <a:noFill/>
          </a:ln>
        </p:spPr>
      </p:pic>
      <p:graphicFrame>
        <p:nvGraphicFramePr>
          <p:cNvPr id="140" name="Google Shape;140;p19"/>
          <p:cNvGraphicFramePr/>
          <p:nvPr/>
        </p:nvGraphicFramePr>
        <p:xfrm>
          <a:off x="6290375" y="3584425"/>
          <a:ext cx="3000000" cy="3000000"/>
        </p:xfrm>
        <a:graphic>
          <a:graphicData uri="http://schemas.openxmlformats.org/drawingml/2006/table">
            <a:tbl>
              <a:tblPr>
                <a:noFill/>
                <a:tableStyleId>{8FD11828-63F0-43F4-9B2E-2A6625480EFF}</a:tableStyleId>
              </a:tblPr>
              <a:tblGrid>
                <a:gridCol w="1104200"/>
                <a:gridCol w="1340175"/>
              </a:tblGrid>
              <a:tr h="258300">
                <a:tc>
                  <a:txBody>
                    <a:bodyPr/>
                    <a:lstStyle/>
                    <a:p>
                      <a:pPr indent="0" lvl="0" marL="0" rtl="0" algn="l">
                        <a:spcBef>
                          <a:spcPts val="0"/>
                        </a:spcBef>
                        <a:spcAft>
                          <a:spcPts val="0"/>
                        </a:spcAft>
                        <a:buNone/>
                      </a:pPr>
                      <a:r>
                        <a:rPr lang="en" sz="1000"/>
                        <a:t>Evaluation metrics </a:t>
                      </a:r>
                      <a:endParaRPr sz="1000"/>
                    </a:p>
                  </a:txBody>
                  <a:tcPr marT="91425" marB="91425" marR="91425" marL="91425">
                    <a:solidFill>
                      <a:srgbClr val="EFEFEF"/>
                    </a:solidFill>
                  </a:tcPr>
                </a:tc>
                <a:tc>
                  <a:txBody>
                    <a:bodyPr/>
                    <a:lstStyle/>
                    <a:p>
                      <a:pPr indent="0" lvl="0" marL="0" rtl="0" algn="l">
                        <a:spcBef>
                          <a:spcPts val="0"/>
                        </a:spcBef>
                        <a:spcAft>
                          <a:spcPts val="0"/>
                        </a:spcAft>
                        <a:buNone/>
                      </a:pPr>
                      <a:r>
                        <a:rPr lang="en" sz="1000"/>
                        <a:t>Testing</a:t>
                      </a:r>
                      <a:endParaRPr sz="1000"/>
                    </a:p>
                  </a:txBody>
                  <a:tcPr marT="91425" marB="91425" marR="91425" marL="91425">
                    <a:lnB cap="flat" cmpd="sng" w="9525">
                      <a:solidFill>
                        <a:srgbClr val="9E9E9E"/>
                      </a:solidFill>
                      <a:prstDash val="solid"/>
                      <a:round/>
                      <a:headEnd len="sm" w="sm" type="none"/>
                      <a:tailEnd len="sm" w="sm" type="none"/>
                    </a:lnB>
                    <a:solidFill>
                      <a:srgbClr val="EFEFEF"/>
                    </a:solidFill>
                  </a:tcPr>
                </a:tc>
              </a:tr>
              <a:tr h="276975">
                <a:tc>
                  <a:txBody>
                    <a:bodyPr/>
                    <a:lstStyle/>
                    <a:p>
                      <a:pPr indent="0" lvl="0" marL="0" rtl="0" algn="l">
                        <a:lnSpc>
                          <a:spcPct val="115000"/>
                        </a:lnSpc>
                        <a:spcBef>
                          <a:spcPts val="0"/>
                        </a:spcBef>
                        <a:spcAft>
                          <a:spcPts val="1200"/>
                        </a:spcAft>
                        <a:buNone/>
                      </a:pPr>
                      <a:r>
                        <a:rPr lang="en" sz="1000"/>
                        <a:t>Accuracy</a:t>
                      </a:r>
                      <a:endParaRPr sz="1000"/>
                    </a:p>
                  </a:txBody>
                  <a:tcPr marT="91425" marB="91425" marR="91425" marL="91425">
                    <a:lnR cap="flat" cmpd="sng" w="9525">
                      <a:solidFill>
                        <a:srgbClr val="9E9E9E"/>
                      </a:solidFill>
                      <a:prstDash val="solid"/>
                      <a:round/>
                      <a:headEnd len="sm" w="sm" type="none"/>
                      <a:tailEnd len="sm" w="sm" type="none"/>
                    </a:lnR>
                    <a:solidFill>
                      <a:schemeClr val="lt1"/>
                    </a:solidFill>
                  </a:tcPr>
                </a:tc>
                <a:tc>
                  <a:txBody>
                    <a:bodyPr/>
                    <a:lstStyle/>
                    <a:p>
                      <a:pPr indent="0" lvl="0" marL="0" rtl="0" algn="l">
                        <a:spcBef>
                          <a:spcPts val="0"/>
                        </a:spcBef>
                        <a:spcAft>
                          <a:spcPts val="0"/>
                        </a:spcAft>
                        <a:buNone/>
                      </a:pPr>
                      <a:r>
                        <a:rPr lang="en" sz="1000"/>
                        <a:t>0.898</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276975">
                <a:tc>
                  <a:txBody>
                    <a:bodyPr/>
                    <a:lstStyle/>
                    <a:p>
                      <a:pPr indent="0" lvl="0" marL="0" rtl="0" algn="l">
                        <a:spcBef>
                          <a:spcPts val="0"/>
                        </a:spcBef>
                        <a:spcAft>
                          <a:spcPts val="0"/>
                        </a:spcAft>
                        <a:buNone/>
                      </a:pPr>
                      <a:r>
                        <a:rPr lang="en" sz="1000"/>
                        <a:t>Precision</a:t>
                      </a:r>
                      <a:endParaRPr sz="1000"/>
                    </a:p>
                  </a:txBody>
                  <a:tcPr marT="91425" marB="91425" marR="91425" marL="91425">
                    <a:lnR cap="flat" cmpd="sng" w="9525">
                      <a:solidFill>
                        <a:srgbClr val="9E9E9E"/>
                      </a:solidFill>
                      <a:prstDash val="solid"/>
                      <a:round/>
                      <a:headEnd len="sm" w="sm" type="none"/>
                      <a:tailEnd len="sm" w="sm" type="none"/>
                    </a:lnR>
                    <a:solidFill>
                      <a:schemeClr val="lt1"/>
                    </a:solidFill>
                  </a:tcPr>
                </a:tc>
                <a:tc>
                  <a:txBody>
                    <a:bodyPr/>
                    <a:lstStyle/>
                    <a:p>
                      <a:pPr indent="0" lvl="0" marL="0" rtl="0" algn="l">
                        <a:spcBef>
                          <a:spcPts val="0"/>
                        </a:spcBef>
                        <a:spcAft>
                          <a:spcPts val="0"/>
                        </a:spcAft>
                        <a:buNone/>
                      </a:pPr>
                      <a:r>
                        <a:rPr lang="en" sz="1000"/>
                        <a:t>0.888</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276975">
                <a:tc>
                  <a:txBody>
                    <a:bodyPr/>
                    <a:lstStyle/>
                    <a:p>
                      <a:pPr indent="0" lvl="0" marL="0" rtl="0" algn="l">
                        <a:spcBef>
                          <a:spcPts val="0"/>
                        </a:spcBef>
                        <a:spcAft>
                          <a:spcPts val="0"/>
                        </a:spcAft>
                        <a:buNone/>
                      </a:pPr>
                      <a:r>
                        <a:rPr lang="en" sz="1000"/>
                        <a:t>F1-Score</a:t>
                      </a:r>
                      <a:endParaRPr sz="1000"/>
                    </a:p>
                  </a:txBody>
                  <a:tcPr marT="91425" marB="91425" marR="91425" marL="91425">
                    <a:lnR cap="flat" cmpd="sng" w="9525">
                      <a:solidFill>
                        <a:srgbClr val="9E9E9E"/>
                      </a:solidFill>
                      <a:prstDash val="solid"/>
                      <a:round/>
                      <a:headEnd len="sm" w="sm" type="none"/>
                      <a:tailEnd len="sm" w="sm" type="none"/>
                    </a:lnR>
                    <a:solidFill>
                      <a:schemeClr val="lt1"/>
                    </a:solidFill>
                  </a:tcPr>
                </a:tc>
                <a:tc>
                  <a:txBody>
                    <a:bodyPr/>
                    <a:lstStyle/>
                    <a:p>
                      <a:pPr indent="0" lvl="0" marL="0" rtl="0" algn="l">
                        <a:spcBef>
                          <a:spcPts val="0"/>
                        </a:spcBef>
                        <a:spcAft>
                          <a:spcPts val="0"/>
                        </a:spcAft>
                        <a:buNone/>
                      </a:pPr>
                      <a:r>
                        <a:rPr lang="en" sz="1000"/>
                        <a:t>0.899</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bl>
          </a:graphicData>
        </a:graphic>
      </p:graphicFrame>
      <p:sp>
        <p:nvSpPr>
          <p:cNvPr id="141" name="Google Shape;141;p19"/>
          <p:cNvSpPr txBox="1"/>
          <p:nvPr>
            <p:ph idx="1" type="body"/>
          </p:nvPr>
        </p:nvSpPr>
        <p:spPr>
          <a:xfrm>
            <a:off x="338000" y="1378075"/>
            <a:ext cx="5331300" cy="32121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275"/>
              <a:buNone/>
            </a:pPr>
            <a:r>
              <a:rPr b="1" lang="en" sz="1100"/>
              <a:t>Preliminary </a:t>
            </a:r>
            <a:r>
              <a:rPr b="1" lang="en" sz="1100"/>
              <a:t>Model Parameters Tested:</a:t>
            </a:r>
            <a:endParaRPr b="1" sz="1100"/>
          </a:p>
          <a:p>
            <a:pPr indent="0" lvl="0" marL="0" rtl="0" algn="l">
              <a:lnSpc>
                <a:spcPct val="125714"/>
              </a:lnSpc>
              <a:spcBef>
                <a:spcPts val="1200"/>
              </a:spcBef>
              <a:spcAft>
                <a:spcPts val="0"/>
              </a:spcAft>
              <a:buSzPts val="275"/>
              <a:buNone/>
            </a:pPr>
            <a:r>
              <a:rPr lang="en" sz="1100">
                <a:solidFill>
                  <a:srgbClr val="000000"/>
                </a:solidFill>
                <a:highlight>
                  <a:srgbClr val="F7F7F7"/>
                </a:highlight>
                <a:latin typeface="Courier New"/>
                <a:ea typeface="Courier New"/>
                <a:cs typeface="Courier New"/>
                <a:sym typeface="Courier New"/>
              </a:rPr>
              <a:t>param_grid = {</a:t>
            </a:r>
            <a:r>
              <a:rPr lang="en" sz="1100">
                <a:solidFill>
                  <a:srgbClr val="A31515"/>
                </a:solidFill>
                <a:highlight>
                  <a:srgbClr val="F7F7F7"/>
                </a:highlight>
                <a:latin typeface="Courier New"/>
                <a:ea typeface="Courier New"/>
                <a:cs typeface="Courier New"/>
                <a:sym typeface="Courier New"/>
              </a:rPr>
              <a:t>'kernel'</a:t>
            </a:r>
            <a:r>
              <a:rPr lang="en" sz="1100">
                <a:solidFill>
                  <a:srgbClr val="000000"/>
                </a:solidFill>
                <a:highlight>
                  <a:srgbClr val="F7F7F7"/>
                </a:highlight>
                <a:latin typeface="Courier New"/>
                <a:ea typeface="Courier New"/>
                <a:cs typeface="Courier New"/>
                <a:sym typeface="Courier New"/>
              </a:rPr>
              <a:t> : [</a:t>
            </a:r>
            <a:r>
              <a:rPr lang="en" sz="1100">
                <a:solidFill>
                  <a:srgbClr val="A31515"/>
                </a:solidFill>
                <a:highlight>
                  <a:srgbClr val="F7F7F7"/>
                </a:highlight>
                <a:latin typeface="Courier New"/>
                <a:ea typeface="Courier New"/>
                <a:cs typeface="Courier New"/>
                <a:sym typeface="Courier New"/>
              </a:rPr>
              <a:t>'linear'</a:t>
            </a:r>
            <a:r>
              <a:rPr lang="en" sz="1100">
                <a:solidFill>
                  <a:srgbClr val="000000"/>
                </a:solidFill>
                <a:highlight>
                  <a:srgbClr val="F7F7F7"/>
                </a:highlight>
                <a:latin typeface="Courier New"/>
                <a:ea typeface="Courier New"/>
                <a:cs typeface="Courier New"/>
                <a:sym typeface="Courier New"/>
              </a:rPr>
              <a:t>, </a:t>
            </a:r>
            <a:r>
              <a:rPr lang="en" sz="1100">
                <a:solidFill>
                  <a:srgbClr val="A31515"/>
                </a:solidFill>
                <a:highlight>
                  <a:srgbClr val="F7F7F7"/>
                </a:highlight>
                <a:latin typeface="Courier New"/>
                <a:ea typeface="Courier New"/>
                <a:cs typeface="Courier New"/>
                <a:sym typeface="Courier New"/>
              </a:rPr>
              <a:t>'rbf'</a:t>
            </a:r>
            <a:r>
              <a:rPr lang="en" sz="1100">
                <a:solidFill>
                  <a:srgbClr val="000000"/>
                </a:solidFill>
                <a:highlight>
                  <a:srgbClr val="F7F7F7"/>
                </a:highlight>
                <a:latin typeface="Courier New"/>
                <a:ea typeface="Courier New"/>
                <a:cs typeface="Courier New"/>
                <a:sym typeface="Courier New"/>
              </a:rPr>
              <a:t>, </a:t>
            </a:r>
            <a:r>
              <a:rPr lang="en" sz="1100">
                <a:solidFill>
                  <a:srgbClr val="A31515"/>
                </a:solidFill>
                <a:highlight>
                  <a:srgbClr val="F7F7F7"/>
                </a:highlight>
                <a:latin typeface="Courier New"/>
                <a:ea typeface="Courier New"/>
                <a:cs typeface="Courier New"/>
                <a:sym typeface="Courier New"/>
              </a:rPr>
              <a:t>'sigmoid'</a:t>
            </a:r>
            <a:r>
              <a:rPr lang="en" sz="1100">
                <a:solidFill>
                  <a:srgbClr val="000000"/>
                </a:solidFill>
                <a:highlight>
                  <a:srgbClr val="F7F7F7"/>
                </a:highlight>
                <a:latin typeface="Courier New"/>
                <a:ea typeface="Courier New"/>
                <a:cs typeface="Courier New"/>
                <a:sym typeface="Courier New"/>
              </a:rPr>
              <a:t>],</a:t>
            </a:r>
            <a:endParaRPr sz="1100">
              <a:solidFill>
                <a:srgbClr val="000000"/>
              </a:solidFill>
              <a:highlight>
                <a:srgbClr val="F7F7F7"/>
              </a:highlight>
              <a:latin typeface="Courier New"/>
              <a:ea typeface="Courier New"/>
              <a:cs typeface="Courier New"/>
              <a:sym typeface="Courier New"/>
            </a:endParaRPr>
          </a:p>
          <a:p>
            <a:pPr indent="0" lvl="0" marL="0" rtl="0" algn="l">
              <a:lnSpc>
                <a:spcPct val="125714"/>
              </a:lnSpc>
              <a:spcBef>
                <a:spcPts val="0"/>
              </a:spcBef>
              <a:spcAft>
                <a:spcPts val="0"/>
              </a:spcAft>
              <a:buSzPts val="275"/>
              <a:buNone/>
            </a:pPr>
            <a:r>
              <a:rPr lang="en" sz="1100">
                <a:solidFill>
                  <a:srgbClr val="000000"/>
                </a:solidFill>
                <a:highlight>
                  <a:srgbClr val="F7F7F7"/>
                </a:highlight>
                <a:latin typeface="Courier New"/>
                <a:ea typeface="Courier New"/>
                <a:cs typeface="Courier New"/>
                <a:sym typeface="Courier New"/>
              </a:rPr>
              <a:t>               </a:t>
            </a:r>
            <a:r>
              <a:rPr lang="en" sz="1100">
                <a:solidFill>
                  <a:srgbClr val="A31515"/>
                </a:solidFill>
                <a:highlight>
                  <a:srgbClr val="F7F7F7"/>
                </a:highlight>
                <a:latin typeface="Courier New"/>
                <a:ea typeface="Courier New"/>
                <a:cs typeface="Courier New"/>
                <a:sym typeface="Courier New"/>
              </a:rPr>
              <a:t>'C'</a:t>
            </a:r>
            <a:r>
              <a:rPr lang="en" sz="1100">
                <a:solidFill>
                  <a:srgbClr val="000000"/>
                </a:solidFill>
                <a:highlight>
                  <a:srgbClr val="F7F7F7"/>
                </a:highlight>
                <a:latin typeface="Courier New"/>
                <a:ea typeface="Courier New"/>
                <a:cs typeface="Courier New"/>
                <a:sym typeface="Courier New"/>
              </a:rPr>
              <a:t> : [</a:t>
            </a:r>
            <a:r>
              <a:rPr lang="en" sz="1100">
                <a:solidFill>
                  <a:srgbClr val="116644"/>
                </a:solidFill>
                <a:highlight>
                  <a:srgbClr val="F7F7F7"/>
                </a:highlight>
                <a:latin typeface="Courier New"/>
                <a:ea typeface="Courier New"/>
                <a:cs typeface="Courier New"/>
                <a:sym typeface="Courier New"/>
              </a:rPr>
              <a:t>0.1</a:t>
            </a:r>
            <a:r>
              <a:rPr lang="en" sz="1100">
                <a:solidFill>
                  <a:srgbClr val="000000"/>
                </a:solidFill>
                <a:highlight>
                  <a:srgbClr val="F7F7F7"/>
                </a:highlight>
                <a:latin typeface="Courier New"/>
                <a:ea typeface="Courier New"/>
                <a:cs typeface="Courier New"/>
                <a:sym typeface="Courier New"/>
              </a:rPr>
              <a:t>, </a:t>
            </a:r>
            <a:r>
              <a:rPr lang="en" sz="1100">
                <a:solidFill>
                  <a:srgbClr val="116644"/>
                </a:solidFill>
                <a:highlight>
                  <a:srgbClr val="F7F7F7"/>
                </a:highlight>
                <a:latin typeface="Courier New"/>
                <a:ea typeface="Courier New"/>
                <a:cs typeface="Courier New"/>
                <a:sym typeface="Courier New"/>
              </a:rPr>
              <a:t>1</a:t>
            </a:r>
            <a:r>
              <a:rPr lang="en" sz="1100">
                <a:solidFill>
                  <a:srgbClr val="000000"/>
                </a:solidFill>
                <a:highlight>
                  <a:srgbClr val="F7F7F7"/>
                </a:highlight>
                <a:latin typeface="Courier New"/>
                <a:ea typeface="Courier New"/>
                <a:cs typeface="Courier New"/>
                <a:sym typeface="Courier New"/>
              </a:rPr>
              <a:t>, </a:t>
            </a:r>
            <a:r>
              <a:rPr lang="en" sz="1100">
                <a:solidFill>
                  <a:srgbClr val="116644"/>
                </a:solidFill>
                <a:highlight>
                  <a:srgbClr val="F7F7F7"/>
                </a:highlight>
                <a:latin typeface="Courier New"/>
                <a:ea typeface="Courier New"/>
                <a:cs typeface="Courier New"/>
                <a:sym typeface="Courier New"/>
              </a:rPr>
              <a:t>10, 100</a:t>
            </a:r>
            <a:r>
              <a:rPr lang="en" sz="1100">
                <a:solidFill>
                  <a:srgbClr val="000000"/>
                </a:solidFill>
                <a:highlight>
                  <a:srgbClr val="F7F7F7"/>
                </a:highlight>
                <a:latin typeface="Courier New"/>
                <a:ea typeface="Courier New"/>
                <a:cs typeface="Courier New"/>
                <a:sym typeface="Courier New"/>
              </a:rPr>
              <a:t>],</a:t>
            </a:r>
            <a:endParaRPr sz="1100">
              <a:solidFill>
                <a:srgbClr val="000000"/>
              </a:solidFill>
              <a:highlight>
                <a:srgbClr val="F7F7F7"/>
              </a:highlight>
              <a:latin typeface="Courier New"/>
              <a:ea typeface="Courier New"/>
              <a:cs typeface="Courier New"/>
              <a:sym typeface="Courier New"/>
            </a:endParaRPr>
          </a:p>
          <a:p>
            <a:pPr indent="0" lvl="0" marL="0" rtl="0" algn="l">
              <a:lnSpc>
                <a:spcPct val="125714"/>
              </a:lnSpc>
              <a:spcBef>
                <a:spcPts val="0"/>
              </a:spcBef>
              <a:spcAft>
                <a:spcPts val="0"/>
              </a:spcAft>
              <a:buSzPts val="275"/>
              <a:buNone/>
            </a:pPr>
            <a:r>
              <a:rPr lang="en" sz="1100">
                <a:solidFill>
                  <a:srgbClr val="000000"/>
                </a:solidFill>
                <a:highlight>
                  <a:srgbClr val="F7F7F7"/>
                </a:highlight>
                <a:latin typeface="Courier New"/>
                <a:ea typeface="Courier New"/>
                <a:cs typeface="Courier New"/>
                <a:sym typeface="Courier New"/>
              </a:rPr>
              <a:t>               </a:t>
            </a:r>
            <a:r>
              <a:rPr lang="en" sz="1100">
                <a:solidFill>
                  <a:srgbClr val="A31515"/>
                </a:solidFill>
                <a:highlight>
                  <a:srgbClr val="F7F7F7"/>
                </a:highlight>
                <a:latin typeface="Courier New"/>
                <a:ea typeface="Courier New"/>
                <a:cs typeface="Courier New"/>
                <a:sym typeface="Courier New"/>
              </a:rPr>
              <a:t>'degree'</a:t>
            </a:r>
            <a:r>
              <a:rPr lang="en" sz="1100">
                <a:solidFill>
                  <a:srgbClr val="000000"/>
                </a:solidFill>
                <a:highlight>
                  <a:srgbClr val="F7F7F7"/>
                </a:highlight>
                <a:latin typeface="Courier New"/>
                <a:ea typeface="Courier New"/>
                <a:cs typeface="Courier New"/>
                <a:sym typeface="Courier New"/>
              </a:rPr>
              <a:t> : [</a:t>
            </a:r>
            <a:r>
              <a:rPr lang="en" sz="1100">
                <a:solidFill>
                  <a:srgbClr val="116644"/>
                </a:solidFill>
                <a:highlight>
                  <a:srgbClr val="F7F7F7"/>
                </a:highlight>
                <a:latin typeface="Courier New"/>
                <a:ea typeface="Courier New"/>
                <a:cs typeface="Courier New"/>
                <a:sym typeface="Courier New"/>
              </a:rPr>
              <a:t>3</a:t>
            </a:r>
            <a:r>
              <a:rPr lang="en" sz="1100">
                <a:solidFill>
                  <a:srgbClr val="000000"/>
                </a:solidFill>
                <a:highlight>
                  <a:srgbClr val="F7F7F7"/>
                </a:highlight>
                <a:latin typeface="Courier New"/>
                <a:ea typeface="Courier New"/>
                <a:cs typeface="Courier New"/>
                <a:sym typeface="Courier New"/>
              </a:rPr>
              <a:t>],</a:t>
            </a:r>
            <a:endParaRPr sz="1100">
              <a:solidFill>
                <a:srgbClr val="000000"/>
              </a:solidFill>
              <a:highlight>
                <a:srgbClr val="F7F7F7"/>
              </a:highlight>
              <a:latin typeface="Courier New"/>
              <a:ea typeface="Courier New"/>
              <a:cs typeface="Courier New"/>
              <a:sym typeface="Courier New"/>
            </a:endParaRPr>
          </a:p>
          <a:p>
            <a:pPr indent="0" lvl="0" marL="0" rtl="0" algn="l">
              <a:lnSpc>
                <a:spcPct val="125714"/>
              </a:lnSpc>
              <a:spcBef>
                <a:spcPts val="0"/>
              </a:spcBef>
              <a:spcAft>
                <a:spcPts val="0"/>
              </a:spcAft>
              <a:buSzPts val="275"/>
              <a:buNone/>
            </a:pPr>
            <a:r>
              <a:rPr lang="en" sz="1100">
                <a:solidFill>
                  <a:srgbClr val="000000"/>
                </a:solidFill>
                <a:highlight>
                  <a:srgbClr val="F7F7F7"/>
                </a:highlight>
                <a:latin typeface="Courier New"/>
                <a:ea typeface="Courier New"/>
                <a:cs typeface="Courier New"/>
                <a:sym typeface="Courier New"/>
              </a:rPr>
              <a:t>               </a:t>
            </a:r>
            <a:r>
              <a:rPr lang="en" sz="1100">
                <a:solidFill>
                  <a:srgbClr val="A31515"/>
                </a:solidFill>
                <a:highlight>
                  <a:srgbClr val="F7F7F7"/>
                </a:highlight>
                <a:latin typeface="Courier New"/>
                <a:ea typeface="Courier New"/>
                <a:cs typeface="Courier New"/>
                <a:sym typeface="Courier New"/>
              </a:rPr>
              <a:t>'coef0'</a:t>
            </a:r>
            <a:r>
              <a:rPr lang="en" sz="1100">
                <a:solidFill>
                  <a:srgbClr val="000000"/>
                </a:solidFill>
                <a:highlight>
                  <a:srgbClr val="F7F7F7"/>
                </a:highlight>
                <a:latin typeface="Courier New"/>
                <a:ea typeface="Courier New"/>
                <a:cs typeface="Courier New"/>
                <a:sym typeface="Courier New"/>
              </a:rPr>
              <a:t> : [</a:t>
            </a:r>
            <a:r>
              <a:rPr lang="en" sz="1100">
                <a:solidFill>
                  <a:srgbClr val="116644"/>
                </a:solidFill>
                <a:highlight>
                  <a:srgbClr val="F7F7F7"/>
                </a:highlight>
                <a:latin typeface="Courier New"/>
                <a:ea typeface="Courier New"/>
                <a:cs typeface="Courier New"/>
                <a:sym typeface="Courier New"/>
              </a:rPr>
              <a:t>0.01</a:t>
            </a:r>
            <a:r>
              <a:rPr lang="en" sz="1100">
                <a:solidFill>
                  <a:srgbClr val="000000"/>
                </a:solidFill>
                <a:highlight>
                  <a:srgbClr val="F7F7F7"/>
                </a:highlight>
                <a:latin typeface="Courier New"/>
                <a:ea typeface="Courier New"/>
                <a:cs typeface="Courier New"/>
                <a:sym typeface="Courier New"/>
              </a:rPr>
              <a:t>,</a:t>
            </a:r>
            <a:r>
              <a:rPr lang="en" sz="1100">
                <a:solidFill>
                  <a:srgbClr val="116644"/>
                </a:solidFill>
                <a:highlight>
                  <a:srgbClr val="F7F7F7"/>
                </a:highlight>
                <a:latin typeface="Courier New"/>
                <a:ea typeface="Courier New"/>
                <a:cs typeface="Courier New"/>
                <a:sym typeface="Courier New"/>
              </a:rPr>
              <a:t>10</a:t>
            </a:r>
            <a:r>
              <a:rPr lang="en" sz="1100">
                <a:solidFill>
                  <a:srgbClr val="000000"/>
                </a:solidFill>
                <a:highlight>
                  <a:srgbClr val="F7F7F7"/>
                </a:highlight>
                <a:latin typeface="Courier New"/>
                <a:ea typeface="Courier New"/>
                <a:cs typeface="Courier New"/>
                <a:sym typeface="Courier New"/>
              </a:rPr>
              <a:t>],</a:t>
            </a:r>
            <a:endParaRPr sz="1100">
              <a:solidFill>
                <a:srgbClr val="000000"/>
              </a:solidFill>
              <a:highlight>
                <a:srgbClr val="F7F7F7"/>
              </a:highlight>
              <a:latin typeface="Courier New"/>
              <a:ea typeface="Courier New"/>
              <a:cs typeface="Courier New"/>
              <a:sym typeface="Courier New"/>
            </a:endParaRPr>
          </a:p>
          <a:p>
            <a:pPr indent="0" lvl="0" marL="0" rtl="0" algn="l">
              <a:lnSpc>
                <a:spcPct val="125714"/>
              </a:lnSpc>
              <a:spcBef>
                <a:spcPts val="0"/>
              </a:spcBef>
              <a:spcAft>
                <a:spcPts val="0"/>
              </a:spcAft>
              <a:buSzPts val="275"/>
              <a:buNone/>
            </a:pPr>
            <a:r>
              <a:rPr lang="en" sz="1100">
                <a:solidFill>
                  <a:srgbClr val="000000"/>
                </a:solidFill>
                <a:highlight>
                  <a:srgbClr val="F7F7F7"/>
                </a:highlight>
                <a:latin typeface="Courier New"/>
                <a:ea typeface="Courier New"/>
                <a:cs typeface="Courier New"/>
                <a:sym typeface="Courier New"/>
              </a:rPr>
              <a:t>               </a:t>
            </a:r>
            <a:r>
              <a:rPr lang="en" sz="1100">
                <a:solidFill>
                  <a:srgbClr val="A31515"/>
                </a:solidFill>
                <a:highlight>
                  <a:srgbClr val="F7F7F7"/>
                </a:highlight>
                <a:latin typeface="Courier New"/>
                <a:ea typeface="Courier New"/>
                <a:cs typeface="Courier New"/>
                <a:sym typeface="Courier New"/>
              </a:rPr>
              <a:t>'gamma'</a:t>
            </a:r>
            <a:r>
              <a:rPr lang="en" sz="1100">
                <a:solidFill>
                  <a:srgbClr val="000000"/>
                </a:solidFill>
                <a:highlight>
                  <a:srgbClr val="F7F7F7"/>
                </a:highlight>
                <a:latin typeface="Courier New"/>
                <a:ea typeface="Courier New"/>
                <a:cs typeface="Courier New"/>
                <a:sym typeface="Courier New"/>
              </a:rPr>
              <a:t> : [</a:t>
            </a:r>
            <a:r>
              <a:rPr lang="en" sz="1100">
                <a:solidFill>
                  <a:srgbClr val="116644"/>
                </a:solidFill>
                <a:highlight>
                  <a:srgbClr val="F7F7F7"/>
                </a:highlight>
                <a:latin typeface="Courier New"/>
                <a:ea typeface="Courier New"/>
                <a:cs typeface="Courier New"/>
                <a:sym typeface="Courier New"/>
              </a:rPr>
              <a:t>0.1</a:t>
            </a:r>
            <a:r>
              <a:rPr lang="en" sz="1100">
                <a:solidFill>
                  <a:srgbClr val="000000"/>
                </a:solidFill>
                <a:highlight>
                  <a:srgbClr val="F7F7F7"/>
                </a:highlight>
                <a:latin typeface="Courier New"/>
                <a:ea typeface="Courier New"/>
                <a:cs typeface="Courier New"/>
                <a:sym typeface="Courier New"/>
              </a:rPr>
              <a:t>, </a:t>
            </a:r>
            <a:r>
              <a:rPr lang="en" sz="1100">
                <a:solidFill>
                  <a:srgbClr val="116644"/>
                </a:solidFill>
                <a:highlight>
                  <a:srgbClr val="F7F7F7"/>
                </a:highlight>
                <a:latin typeface="Courier New"/>
                <a:ea typeface="Courier New"/>
                <a:cs typeface="Courier New"/>
                <a:sym typeface="Courier New"/>
              </a:rPr>
              <a:t>0.01</a:t>
            </a:r>
            <a:r>
              <a:rPr lang="en" sz="1100">
                <a:solidFill>
                  <a:srgbClr val="000000"/>
                </a:solidFill>
                <a:highlight>
                  <a:srgbClr val="F7F7F7"/>
                </a:highlight>
                <a:latin typeface="Courier New"/>
                <a:ea typeface="Courier New"/>
                <a:cs typeface="Courier New"/>
                <a:sym typeface="Courier New"/>
              </a:rPr>
              <a:t>, </a:t>
            </a:r>
            <a:r>
              <a:rPr lang="en" sz="1100">
                <a:solidFill>
                  <a:srgbClr val="116644"/>
                </a:solidFill>
                <a:highlight>
                  <a:srgbClr val="F7F7F7"/>
                </a:highlight>
                <a:latin typeface="Courier New"/>
                <a:ea typeface="Courier New"/>
                <a:cs typeface="Courier New"/>
                <a:sym typeface="Courier New"/>
              </a:rPr>
              <a:t>0.001</a:t>
            </a:r>
            <a:r>
              <a:rPr lang="en" sz="1100">
                <a:solidFill>
                  <a:srgbClr val="000000"/>
                </a:solidFill>
                <a:highlight>
                  <a:srgbClr val="F7F7F7"/>
                </a:highlight>
                <a:latin typeface="Courier New"/>
                <a:ea typeface="Courier New"/>
                <a:cs typeface="Courier New"/>
                <a:sym typeface="Courier New"/>
              </a:rPr>
              <a:t>]}</a:t>
            </a:r>
            <a:endParaRPr sz="1100">
              <a:solidFill>
                <a:srgbClr val="000000"/>
              </a:solidFill>
              <a:highlight>
                <a:srgbClr val="F7F7F7"/>
              </a:highlight>
              <a:latin typeface="Courier New"/>
              <a:ea typeface="Courier New"/>
              <a:cs typeface="Courier New"/>
              <a:sym typeface="Courier New"/>
            </a:endParaRPr>
          </a:p>
          <a:p>
            <a:pPr indent="0" lvl="0" marL="0" rtl="0" algn="l">
              <a:lnSpc>
                <a:spcPct val="125714"/>
              </a:lnSpc>
              <a:spcBef>
                <a:spcPts val="0"/>
              </a:spcBef>
              <a:spcAft>
                <a:spcPts val="0"/>
              </a:spcAft>
              <a:buSzPts val="275"/>
              <a:buNone/>
            </a:pPr>
            <a:r>
              <a:t/>
            </a:r>
            <a:endParaRPr sz="1100">
              <a:solidFill>
                <a:srgbClr val="000000"/>
              </a:solidFill>
              <a:highlight>
                <a:srgbClr val="F7F7F7"/>
              </a:highlight>
              <a:latin typeface="Courier New"/>
              <a:ea typeface="Courier New"/>
              <a:cs typeface="Courier New"/>
              <a:sym typeface="Courier New"/>
            </a:endParaRPr>
          </a:p>
          <a:p>
            <a:pPr indent="0" lvl="0" marL="0" rtl="0" algn="l">
              <a:lnSpc>
                <a:spcPct val="105000"/>
              </a:lnSpc>
              <a:spcBef>
                <a:spcPts val="0"/>
              </a:spcBef>
              <a:spcAft>
                <a:spcPts val="1200"/>
              </a:spcAft>
              <a:buSzPts val="275"/>
              <a:buNone/>
            </a:pPr>
            <a:r>
              <a:rPr b="1" lang="en" sz="1900"/>
              <a:t>Going</a:t>
            </a:r>
            <a:r>
              <a:rPr b="1" lang="en" sz="1900"/>
              <a:t> forward we were </a:t>
            </a:r>
            <a:r>
              <a:rPr b="1" lang="en" sz="1900"/>
              <a:t>interested</a:t>
            </a:r>
            <a:r>
              <a:rPr b="1" lang="en" sz="1900"/>
              <a:t> in exploring phenological </a:t>
            </a:r>
            <a:r>
              <a:rPr b="1" lang="en" sz="1900"/>
              <a:t>signal</a:t>
            </a:r>
            <a:r>
              <a:rPr b="1" lang="en" sz="1900"/>
              <a:t> </a:t>
            </a:r>
            <a:r>
              <a:rPr b="1" lang="en" sz="1900"/>
              <a:t>across</a:t>
            </a:r>
            <a:r>
              <a:rPr b="1" lang="en" sz="1900"/>
              <a:t> the growing season</a:t>
            </a:r>
            <a:endParaRPr sz="2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5012450" y="0"/>
            <a:ext cx="37455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Workflow</a:t>
            </a:r>
            <a:endParaRPr/>
          </a:p>
        </p:txBody>
      </p:sp>
      <p:sp>
        <p:nvSpPr>
          <p:cNvPr id="147" name="Google Shape;147;p20"/>
          <p:cNvSpPr txBox="1"/>
          <p:nvPr>
            <p:ph idx="1" type="body"/>
          </p:nvPr>
        </p:nvSpPr>
        <p:spPr>
          <a:xfrm>
            <a:off x="5485050" y="418700"/>
            <a:ext cx="3342600" cy="3680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Step 1: NASS crop labels</a:t>
            </a:r>
            <a:endParaRPr/>
          </a:p>
          <a:p>
            <a:pPr indent="-342900" lvl="0" marL="457200" rtl="0" algn="l">
              <a:spcBef>
                <a:spcPts val="0"/>
              </a:spcBef>
              <a:spcAft>
                <a:spcPts val="0"/>
              </a:spcAft>
              <a:buSzPts val="1800"/>
              <a:buChar char="●"/>
            </a:pPr>
            <a:r>
              <a:rPr lang="en"/>
              <a:t>Step 2: S-1 preprocessing</a:t>
            </a:r>
            <a:endParaRPr/>
          </a:p>
          <a:p>
            <a:pPr indent="-342900" lvl="0" marL="457200" rtl="0" algn="l">
              <a:spcBef>
                <a:spcPts val="0"/>
              </a:spcBef>
              <a:spcAft>
                <a:spcPts val="0"/>
              </a:spcAft>
              <a:buSzPts val="1800"/>
              <a:buChar char="●"/>
            </a:pPr>
            <a:r>
              <a:rPr lang="en"/>
              <a:t>Step 3: Indice generation</a:t>
            </a:r>
            <a:endParaRPr/>
          </a:p>
          <a:p>
            <a:pPr indent="-342900" lvl="0" marL="457200" rtl="0" algn="l">
              <a:spcBef>
                <a:spcPts val="0"/>
              </a:spcBef>
              <a:spcAft>
                <a:spcPts val="0"/>
              </a:spcAft>
              <a:buSzPts val="1800"/>
              <a:buChar char="●"/>
            </a:pPr>
            <a:r>
              <a:rPr lang="en"/>
              <a:t>Step 4: Stacking and </a:t>
            </a:r>
            <a:r>
              <a:rPr lang="en"/>
              <a:t>extraction: (height 4008, width 6240, channels 314)</a:t>
            </a:r>
            <a:endParaRPr/>
          </a:p>
          <a:p>
            <a:pPr indent="-342900" lvl="0" marL="457200" rtl="0" algn="l">
              <a:spcBef>
                <a:spcPts val="0"/>
              </a:spcBef>
              <a:spcAft>
                <a:spcPts val="0"/>
              </a:spcAft>
              <a:buSzPts val="1800"/>
              <a:buChar char="●"/>
            </a:pPr>
            <a:r>
              <a:rPr lang="en"/>
              <a:t>Step 5: Grid Search per </a:t>
            </a:r>
            <a:r>
              <a:rPr lang="en"/>
              <a:t>algorithm</a:t>
            </a:r>
            <a:endParaRPr/>
          </a:p>
          <a:p>
            <a:pPr indent="-342900" lvl="0" marL="457200" rtl="0" algn="l">
              <a:spcBef>
                <a:spcPts val="0"/>
              </a:spcBef>
              <a:spcAft>
                <a:spcPts val="0"/>
              </a:spcAft>
              <a:buSzPts val="1800"/>
              <a:buChar char="●"/>
            </a:pPr>
            <a:r>
              <a:rPr lang="en"/>
              <a:t>Step 6: Optimal Params per model</a:t>
            </a:r>
            <a:endParaRPr/>
          </a:p>
          <a:p>
            <a:pPr indent="-342900" lvl="0" marL="457200" rtl="0" algn="l">
              <a:spcBef>
                <a:spcPts val="0"/>
              </a:spcBef>
              <a:spcAft>
                <a:spcPts val="0"/>
              </a:spcAft>
              <a:buSzPts val="1800"/>
              <a:buChar char="●"/>
            </a:pPr>
            <a:r>
              <a:rPr lang="en"/>
              <a:t>Step 7: Stat eval</a:t>
            </a:r>
            <a:endParaRPr/>
          </a:p>
        </p:txBody>
      </p:sp>
      <p:pic>
        <p:nvPicPr>
          <p:cNvPr id="148" name="Google Shape;148;p20"/>
          <p:cNvPicPr preferRelativeResize="0"/>
          <p:nvPr/>
        </p:nvPicPr>
        <p:blipFill>
          <a:blip r:embed="rId3">
            <a:alphaModFix/>
          </a:blip>
          <a:stretch>
            <a:fillRect/>
          </a:stretch>
        </p:blipFill>
        <p:spPr>
          <a:xfrm>
            <a:off x="-8402" y="0"/>
            <a:ext cx="5427052" cy="5143499"/>
          </a:xfrm>
          <a:prstGeom prst="rect">
            <a:avLst/>
          </a:prstGeom>
          <a:noFill/>
          <a:ln>
            <a:noFill/>
          </a:ln>
        </p:spPr>
      </p:pic>
      <p:pic>
        <p:nvPicPr>
          <p:cNvPr id="149" name="Google Shape;149;p20"/>
          <p:cNvPicPr preferRelativeResize="0"/>
          <p:nvPr/>
        </p:nvPicPr>
        <p:blipFill>
          <a:blip r:embed="rId4">
            <a:alphaModFix/>
          </a:blip>
          <a:stretch>
            <a:fillRect/>
          </a:stretch>
        </p:blipFill>
        <p:spPr>
          <a:xfrm>
            <a:off x="6556400" y="3947675"/>
            <a:ext cx="1469450" cy="113727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1"/>
          <p:cNvSpPr/>
          <p:nvPr/>
        </p:nvSpPr>
        <p:spPr>
          <a:xfrm>
            <a:off x="3579275" y="2126550"/>
            <a:ext cx="2152548" cy="1476684"/>
          </a:xfrm>
          <a:prstGeom prst="flowChartMultidocument">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Monthly composites</a:t>
            </a:r>
            <a:endParaRPr>
              <a:latin typeface="Roboto"/>
              <a:ea typeface="Roboto"/>
              <a:cs typeface="Roboto"/>
              <a:sym typeface="Roboto"/>
            </a:endParaRPr>
          </a:p>
        </p:txBody>
      </p:sp>
      <p:sp>
        <p:nvSpPr>
          <p:cNvPr id="155" name="Google Shape;155;p2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Going forward: </a:t>
            </a:r>
            <a:r>
              <a:rPr lang="en"/>
              <a:t>Individual</a:t>
            </a:r>
            <a:r>
              <a:rPr lang="en"/>
              <a:t> Monthly Median Composites Stacked </a:t>
            </a:r>
            <a:endParaRPr/>
          </a:p>
        </p:txBody>
      </p:sp>
      <p:sp>
        <p:nvSpPr>
          <p:cNvPr id="156" name="Google Shape;156;p21"/>
          <p:cNvSpPr txBox="1"/>
          <p:nvPr>
            <p:ph idx="1" type="body"/>
          </p:nvPr>
        </p:nvSpPr>
        <p:spPr>
          <a:xfrm>
            <a:off x="311700" y="1523200"/>
            <a:ext cx="8520600" cy="461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Over the growing season: September 1st-30th , October 1st -31st, …June 1st -30th</a:t>
            </a:r>
            <a:endParaRPr/>
          </a:p>
        </p:txBody>
      </p:sp>
      <p:sp>
        <p:nvSpPr>
          <p:cNvPr id="157" name="Google Shape;157;p21"/>
          <p:cNvSpPr/>
          <p:nvPr/>
        </p:nvSpPr>
        <p:spPr>
          <a:xfrm>
            <a:off x="3156150" y="2495425"/>
            <a:ext cx="2152548" cy="1476684"/>
          </a:xfrm>
          <a:prstGeom prst="flowChartMultidocument">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a:ea typeface="Roboto"/>
                <a:cs typeface="Roboto"/>
                <a:sym typeface="Roboto"/>
              </a:rPr>
              <a:t>Monthly composites</a:t>
            </a:r>
            <a:endParaRPr>
              <a:latin typeface="Roboto"/>
              <a:ea typeface="Roboto"/>
              <a:cs typeface="Roboto"/>
              <a:sym typeface="Roboto"/>
            </a:endParaRPr>
          </a:p>
        </p:txBody>
      </p:sp>
      <p:cxnSp>
        <p:nvCxnSpPr>
          <p:cNvPr id="158" name="Google Shape;158;p21"/>
          <p:cNvCxnSpPr/>
          <p:nvPr/>
        </p:nvCxnSpPr>
        <p:spPr>
          <a:xfrm flipH="1">
            <a:off x="4852375" y="3170850"/>
            <a:ext cx="987900" cy="849300"/>
          </a:xfrm>
          <a:prstGeom prst="straightConnector1">
            <a:avLst/>
          </a:prstGeom>
          <a:noFill/>
          <a:ln cap="flat" cmpd="sng" w="9525">
            <a:solidFill>
              <a:schemeClr val="dk2"/>
            </a:solidFill>
            <a:prstDash val="solid"/>
            <a:round/>
            <a:headEnd len="med" w="med" type="none"/>
            <a:tailEnd len="med" w="med" type="triangle"/>
          </a:ln>
        </p:spPr>
      </p:cxnSp>
      <p:sp>
        <p:nvSpPr>
          <p:cNvPr id="159" name="Google Shape;159;p21"/>
          <p:cNvSpPr txBox="1"/>
          <p:nvPr/>
        </p:nvSpPr>
        <p:spPr>
          <a:xfrm>
            <a:off x="5251025" y="2836725"/>
            <a:ext cx="3000000" cy="46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800">
                <a:solidFill>
                  <a:schemeClr val="dk2"/>
                </a:solidFill>
                <a:latin typeface="Roboto"/>
                <a:ea typeface="Roboto"/>
                <a:cs typeface="Roboto"/>
                <a:sym typeface="Roboto"/>
              </a:rPr>
              <a:t> September 1st-30th</a:t>
            </a:r>
            <a:endParaRPr/>
          </a:p>
        </p:txBody>
      </p:sp>
      <p:sp>
        <p:nvSpPr>
          <p:cNvPr id="160" name="Google Shape;160;p21"/>
          <p:cNvSpPr txBox="1"/>
          <p:nvPr/>
        </p:nvSpPr>
        <p:spPr>
          <a:xfrm>
            <a:off x="3807000" y="3972100"/>
            <a:ext cx="3000000" cy="46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800">
                <a:solidFill>
                  <a:schemeClr val="dk2"/>
                </a:solidFill>
                <a:latin typeface="Roboto"/>
                <a:ea typeface="Roboto"/>
                <a:cs typeface="Roboto"/>
                <a:sym typeface="Roboto"/>
              </a:rPr>
              <a:t>June 1st -30th</a:t>
            </a:r>
            <a:endParaRPr sz="1800">
              <a:solidFill>
                <a:schemeClr val="dk2"/>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